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96E5C5-D742-054C-B543-9AFA4F6F0556}">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BE6"/>
    <a:srgbClr val="EEE5EF"/>
    <a:srgbClr val="DED5DF"/>
    <a:srgbClr val="E1D8E2"/>
    <a:srgbClr val="D1C8D1"/>
    <a:srgbClr val="574357"/>
    <a:srgbClr val="6B5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0"/>
    <p:restoredTop sz="78765"/>
  </p:normalViewPr>
  <p:slideViewPr>
    <p:cSldViewPr snapToGrid="0" snapToObjects="1">
      <p:cViewPr varScale="1">
        <p:scale>
          <a:sx n="89" d="100"/>
          <a:sy n="89" d="100"/>
        </p:scale>
        <p:origin x="11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9495A-6D53-8541-942E-564FC293D0DC}" type="datetimeFigureOut">
              <a:rPr lang="en-US" smtClean="0"/>
              <a:t>9/23/19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D0494-939F-A848-A8F9-967826C0523C}" type="slidenum">
              <a:rPr lang="en-US" smtClean="0"/>
              <a:t>‹#›</a:t>
            </a:fld>
            <a:endParaRPr lang="en-US"/>
          </a:p>
        </p:txBody>
      </p:sp>
    </p:spTree>
    <p:extLst>
      <p:ext uri="{BB962C8B-B14F-4D97-AF65-F5344CB8AC3E}">
        <p14:creationId xmlns:p14="http://schemas.microsoft.com/office/powerpoint/2010/main" val="113833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1</a:t>
            </a:fld>
            <a:endParaRPr lang="en-US"/>
          </a:p>
        </p:txBody>
      </p:sp>
    </p:spTree>
    <p:extLst>
      <p:ext uri="{BB962C8B-B14F-4D97-AF65-F5344CB8AC3E}">
        <p14:creationId xmlns:p14="http://schemas.microsoft.com/office/powerpoint/2010/main" val="108275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result</a:t>
            </a:r>
          </a:p>
        </p:txBody>
      </p:sp>
      <p:sp>
        <p:nvSpPr>
          <p:cNvPr id="4" name="Slide Number Placeholder 3"/>
          <p:cNvSpPr>
            <a:spLocks noGrp="1"/>
          </p:cNvSpPr>
          <p:nvPr>
            <p:ph type="sldNum" sz="quarter" idx="5"/>
          </p:nvPr>
        </p:nvSpPr>
        <p:spPr/>
        <p:txBody>
          <a:bodyPr/>
          <a:lstStyle/>
          <a:p>
            <a:fld id="{722D0494-939F-A848-A8F9-967826C0523C}" type="slidenum">
              <a:rPr lang="en-US" smtClean="0"/>
              <a:t>10</a:t>
            </a:fld>
            <a:endParaRPr lang="en-US"/>
          </a:p>
        </p:txBody>
      </p:sp>
    </p:spTree>
    <p:extLst>
      <p:ext uri="{BB962C8B-B14F-4D97-AF65-F5344CB8AC3E}">
        <p14:creationId xmlns:p14="http://schemas.microsoft.com/office/powerpoint/2010/main" val="134032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Var[Y] = E[Y^2] – (E[Y])^2 = E[(Y-E(Y))Y]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lumMod val="50000"/>
                  </a:schemeClr>
                </a:solidFill>
              </a:rPr>
              <a:t>Law of iterated expectations E[A] = E[E[A|B]]</a:t>
            </a:r>
          </a:p>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11</a:t>
            </a:fld>
            <a:endParaRPr lang="en-US"/>
          </a:p>
        </p:txBody>
      </p:sp>
    </p:spTree>
    <p:extLst>
      <p:ext uri="{BB962C8B-B14F-4D97-AF65-F5344CB8AC3E}">
        <p14:creationId xmlns:p14="http://schemas.microsoft.com/office/powerpoint/2010/main" val="332191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accent4">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12</a:t>
            </a:fld>
            <a:endParaRPr lang="en-US"/>
          </a:p>
        </p:txBody>
      </p:sp>
    </p:spTree>
    <p:extLst>
      <p:ext uri="{BB962C8B-B14F-4D97-AF65-F5344CB8AC3E}">
        <p14:creationId xmlns:p14="http://schemas.microsoft.com/office/powerpoint/2010/main" val="2902406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The first term in the numerator is constant and the next two terms are normally distributed. The term s^2, however, has a chi-squared distribution. Since this term is skewed to the right and bounded below, the manager views this part of the return more favorably than the manager would view a normal random variable with the same mean and variance.</a:t>
                </a:r>
              </a:p>
              <a:p>
                <a:endParaRPr lang="en-US" dirty="0"/>
              </a:p>
              <a:p>
                <a:r>
                  <a:rPr lang="en-US" dirty="0"/>
                  <a:t>** Note, lastly, that by reversing the assumption of our example, and setting </a:t>
                </a:r>
                <a14:m>
                  <m:oMath xmlns:m="http://schemas.openxmlformats.org/officeDocument/2006/math">
                    <m:sSup>
                      <m:sSupPr>
                        <m:ctrlPr>
                          <a:rPr lang="en-US" sz="1200" i="1" smtClean="0">
                            <a:solidFill>
                              <a:schemeClr val="tx1"/>
                            </a:solidFill>
                            <a:latin typeface="Cambria Math" panose="02040503050406030204" pitchFamily="18" charset="0"/>
                          </a:rPr>
                        </m:ctrlPr>
                      </m:sSupPr>
                      <m:e>
                        <m:r>
                          <a:rPr lang="en-US" sz="1200" i="1" smtClean="0">
                            <a:solidFill>
                              <a:schemeClr val="tx1"/>
                            </a:solidFill>
                            <a:latin typeface="Cambria Math" panose="02040503050406030204" pitchFamily="18" charset="0"/>
                            <a:ea typeface="Cambria Math" panose="02040503050406030204" pitchFamily="18" charset="0"/>
                          </a:rPr>
                          <m:t>𝜋</m:t>
                        </m:r>
                      </m:e>
                      <m:sup>
                        <m:r>
                          <a:rPr lang="en-US" sz="1200" b="0" i="1" smtClean="0">
                            <a:solidFill>
                              <a:schemeClr val="tx1"/>
                            </a:solidFill>
                            <a:latin typeface="Cambria Math" panose="02040503050406030204" pitchFamily="18" charset="0"/>
                          </a:rPr>
                          <m:t>2</m:t>
                        </m:r>
                      </m:sup>
                    </m:sSup>
                    <m:r>
                      <a:rPr lang="en-US" sz="1200" b="0" i="1" smtClean="0">
                        <a:solidFill>
                          <a:schemeClr val="tx1"/>
                        </a:solidFill>
                        <a:latin typeface="Cambria Math" panose="02040503050406030204" pitchFamily="18" charset="0"/>
                      </a:rPr>
                      <m:t>&lt;</m:t>
                    </m:r>
                    <m:sSup>
                      <m:sSupPr>
                        <m:ctrlPr>
                          <a:rPr lang="en-US" sz="1200" b="0" i="1" smtClean="0">
                            <a:solidFill>
                              <a:schemeClr val="tx1"/>
                            </a:solidFill>
                            <a:latin typeface="Cambria Math" panose="02040503050406030204" pitchFamily="18" charset="0"/>
                          </a:rPr>
                        </m:ctrlPr>
                      </m:sSupPr>
                      <m:e>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ea typeface="Cambria Math" panose="02040503050406030204" pitchFamily="18" charset="0"/>
                              </a:rPr>
                              <m:t>𝜎</m:t>
                            </m:r>
                          </m:e>
                          <m:sub>
                            <m:r>
                              <a:rPr lang="en-US" sz="1200" b="0" i="1" smtClean="0">
                                <a:solidFill>
                                  <a:schemeClr val="tx1"/>
                                </a:solidFill>
                                <a:latin typeface="Cambria Math" panose="02040503050406030204" pitchFamily="18" charset="0"/>
                                <a:ea typeface="Cambria Math" panose="02040503050406030204" pitchFamily="18" charset="0"/>
                              </a:rPr>
                              <m:t>𝜀</m:t>
                            </m:r>
                          </m:sub>
                        </m:sSub>
                      </m:e>
                      <m:sup>
                        <m:r>
                          <a:rPr lang="en-US" sz="1200" b="0" i="1" smtClean="0">
                            <a:solidFill>
                              <a:schemeClr val="tx1"/>
                            </a:solidFill>
                            <a:latin typeface="Cambria Math" panose="02040503050406030204" pitchFamily="18" charset="0"/>
                          </a:rPr>
                          <m:t>2</m:t>
                        </m:r>
                      </m:sup>
                    </m:sSup>
                    <m:r>
                      <a:rPr lang="en-US" sz="1200" b="0" i="1" smtClean="0">
                        <a:solidFill>
                          <a:schemeClr val="tx1"/>
                        </a:solidFill>
                        <a:latin typeface="Cambria Math" panose="02040503050406030204" pitchFamily="18" charset="0"/>
                      </a:rPr>
                      <m:t>+</m:t>
                    </m:r>
                    <m:sSup>
                      <m:sSupPr>
                        <m:ctrlPr>
                          <a:rPr lang="en-US" sz="1200" i="1">
                            <a:solidFill>
                              <a:schemeClr val="tx1"/>
                            </a:solidFill>
                            <a:latin typeface="Cambria Math" panose="02040503050406030204" pitchFamily="18" charset="0"/>
                          </a:rPr>
                        </m:ctrlPr>
                      </m:sSup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ea typeface="Cambria Math" panose="02040503050406030204" pitchFamily="18" charset="0"/>
                              </a:rPr>
                              <m:t>𝜎</m:t>
                            </m:r>
                          </m:e>
                          <m:sub>
                            <m:r>
                              <a:rPr lang="en-US" sz="1200" b="0" i="1" smtClean="0">
                                <a:solidFill>
                                  <a:schemeClr val="tx1"/>
                                </a:solidFill>
                                <a:latin typeface="Cambria Math" panose="02040503050406030204" pitchFamily="18" charset="0"/>
                                <a:ea typeface="Cambria Math" panose="02040503050406030204" pitchFamily="18" charset="0"/>
                              </a:rPr>
                              <m:t>𝑠</m:t>
                            </m:r>
                          </m:sub>
                        </m:sSub>
                      </m:e>
                      <m:sup>
                        <m:r>
                          <a:rPr lang="en-US" sz="1200" i="1">
                            <a:solidFill>
                              <a:schemeClr val="tx1"/>
                            </a:solidFill>
                            <a:latin typeface="Cambria Math" panose="02040503050406030204" pitchFamily="18" charset="0"/>
                          </a:rPr>
                          <m:t>2</m:t>
                        </m:r>
                      </m:sup>
                    </m:sSup>
                  </m:oMath>
                </a14:m>
                <a:r>
                  <a:rPr lang="en-US" dirty="0"/>
                  <a:t>, we will have positive</a:t>
                </a:r>
                <a:r>
                  <a:rPr lang="en-US" baseline="0" dirty="0"/>
                  <a:t> abnormal return instead and the manager will plot above the observer’s SML. </a:t>
                </a:r>
                <a:endParaRPr lang="en-US" dirty="0"/>
              </a:p>
            </p:txBody>
          </p:sp>
        </mc:Choice>
        <mc:Fallback xmlns="">
          <p:sp>
            <p:nvSpPr>
              <p:cNvPr id="3" name="Notes Placeholder 2"/>
              <p:cNvSpPr>
                <a:spLocks noGrp="1"/>
              </p:cNvSpPr>
              <p:nvPr>
                <p:ph type="body" idx="1"/>
              </p:nvPr>
            </p:nvSpPr>
            <p:spPr/>
            <p:txBody>
              <a:bodyPr/>
              <a:lstStyle/>
              <a:p>
                <a:r>
                  <a:rPr lang="en-US" dirty="0"/>
                  <a:t>* The first term in the numerator is constant and the next two terms are normally distributed. The term s^2, however, has a chi-squared distribution. Since this term is skewed to the right and bounded below, the manager views this part of the return more favorably than the manager would view a normal random variable with the same mean and variance.</a:t>
                </a:r>
              </a:p>
              <a:p>
                <a:endParaRPr lang="en-US" dirty="0"/>
              </a:p>
              <a:p>
                <a:r>
                  <a:rPr lang="en-US" dirty="0"/>
                  <a:t>** Note, lastly, that by reversing the assumption of our example, and setting </a:t>
                </a:r>
                <a:r>
                  <a:rPr lang="en-US" sz="1200" i="0">
                    <a:solidFill>
                      <a:schemeClr val="tx1"/>
                    </a:solidFill>
                    <a:latin typeface="Cambria Math" panose="02040503050406030204" pitchFamily="18" charset="0"/>
                    <a:ea typeface="Cambria Math" panose="02040503050406030204" pitchFamily="18" charset="0"/>
                  </a:rPr>
                  <a:t>𝜋^</a:t>
                </a:r>
                <a:r>
                  <a:rPr lang="en-US" sz="1200" b="0" i="0">
                    <a:solidFill>
                      <a:schemeClr val="tx1"/>
                    </a:solidFill>
                    <a:latin typeface="Cambria Math" panose="02040503050406030204" pitchFamily="18" charset="0"/>
                  </a:rPr>
                  <a:t>2&lt;〖</a:t>
                </a:r>
                <a:r>
                  <a:rPr lang="en-US" sz="1200" b="0" i="0">
                    <a:solidFill>
                      <a:schemeClr val="tx1"/>
                    </a:solidFill>
                    <a:latin typeface="Cambria Math" panose="02040503050406030204" pitchFamily="18" charset="0"/>
                    <a:ea typeface="Cambria Math" panose="02040503050406030204" pitchFamily="18" charset="0"/>
                  </a:rPr>
                  <a:t>𝜎_𝜀〗^</a:t>
                </a:r>
                <a:r>
                  <a:rPr lang="en-US" sz="1200" b="0" i="0">
                    <a:solidFill>
                      <a:schemeClr val="tx1"/>
                    </a:solidFill>
                    <a:latin typeface="Cambria Math" panose="02040503050406030204" pitchFamily="18" charset="0"/>
                  </a:rPr>
                  <a:t>2+</a:t>
                </a:r>
                <a:r>
                  <a:rPr lang="en-US" sz="1200" i="0">
                    <a:solidFill>
                      <a:schemeClr val="tx1"/>
                    </a:solidFill>
                    <a:latin typeface="Cambria Math" panose="02040503050406030204" pitchFamily="18" charset="0"/>
                  </a:rPr>
                  <a:t>〖</a:t>
                </a:r>
                <a:r>
                  <a:rPr lang="en-US" sz="1200" i="0">
                    <a:solidFill>
                      <a:schemeClr val="tx1"/>
                    </a:solidFill>
                    <a:latin typeface="Cambria Math" panose="02040503050406030204" pitchFamily="18" charset="0"/>
                    <a:ea typeface="Cambria Math" panose="02040503050406030204" pitchFamily="18" charset="0"/>
                  </a:rPr>
                  <a:t>𝜎_</a:t>
                </a:r>
                <a:r>
                  <a:rPr lang="en-US" sz="1200" b="0" i="0">
                    <a:solidFill>
                      <a:schemeClr val="tx1"/>
                    </a:solidFill>
                    <a:latin typeface="Cambria Math" panose="02040503050406030204" pitchFamily="18" charset="0"/>
                    <a:ea typeface="Cambria Math" panose="02040503050406030204" pitchFamily="18" charset="0"/>
                  </a:rPr>
                  <a:t>𝑠〗^</a:t>
                </a:r>
                <a:r>
                  <a:rPr lang="en-US" sz="1200" i="0">
                    <a:solidFill>
                      <a:schemeClr val="tx1"/>
                    </a:solidFill>
                    <a:latin typeface="Cambria Math" panose="02040503050406030204" pitchFamily="18" charset="0"/>
                  </a:rPr>
                  <a:t>2</a:t>
                </a:r>
                <a:r>
                  <a:rPr lang="en-US" dirty="0"/>
                  <a:t>, we will have positive</a:t>
                </a:r>
                <a:r>
                  <a:rPr lang="en-US" baseline="0" dirty="0"/>
                  <a:t> abnormal return instead and the manager will plot above the observer’s SML. </a:t>
                </a:r>
                <a:endParaRPr lang="en-US" dirty="0"/>
              </a:p>
            </p:txBody>
          </p:sp>
        </mc:Fallback>
      </mc:AlternateContent>
      <p:sp>
        <p:nvSpPr>
          <p:cNvPr id="4" name="Slide Number Placeholder 3"/>
          <p:cNvSpPr>
            <a:spLocks noGrp="1"/>
          </p:cNvSpPr>
          <p:nvPr>
            <p:ph type="sldNum" sz="quarter" idx="5"/>
          </p:nvPr>
        </p:nvSpPr>
        <p:spPr/>
        <p:txBody>
          <a:bodyPr/>
          <a:lstStyle/>
          <a:p>
            <a:fld id="{722D0494-939F-A848-A8F9-967826C0523C}" type="slidenum">
              <a:rPr lang="en-US" smtClean="0"/>
              <a:t>13</a:t>
            </a:fld>
            <a:endParaRPr lang="en-US"/>
          </a:p>
        </p:txBody>
      </p:sp>
    </p:spTree>
    <p:extLst>
      <p:ext uri="{BB962C8B-B14F-4D97-AF65-F5344CB8AC3E}">
        <p14:creationId xmlns:p14="http://schemas.microsoft.com/office/powerpoint/2010/main" val="219772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explore under what circumstances SML analysis can be trusted. As in the example, we assume that an uninformed observer is monitoring the performance of another agent, the manager, who uses superior information in the form of an observation of an information state s, to select a portfolio.</a:t>
            </a:r>
          </a:p>
          <a:p>
            <a:br>
              <a:rPr lang="en-US" dirty="0"/>
            </a:br>
            <a:r>
              <a:rPr lang="en-US" dirty="0"/>
              <a:t>* Note that we are assuming away the agency problem in this context</a:t>
            </a:r>
          </a:p>
          <a:p>
            <a:endParaRPr lang="en-US" dirty="0"/>
          </a:p>
          <a:p>
            <a:r>
              <a:rPr lang="en-US" sz="1200" dirty="0">
                <a:solidFill>
                  <a:schemeClr val="tx1"/>
                </a:solidFill>
              </a:rPr>
              <a:t>**Variance-Covariance matrix seen by observer  = the average variability seen by the manager + the shift in the manager’s mean across states.</a:t>
            </a:r>
          </a:p>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14</a:t>
            </a:fld>
            <a:endParaRPr lang="en-US"/>
          </a:p>
        </p:txBody>
      </p:sp>
    </p:spTree>
    <p:extLst>
      <p:ext uri="{BB962C8B-B14F-4D97-AF65-F5344CB8AC3E}">
        <p14:creationId xmlns:p14="http://schemas.microsoft.com/office/powerpoint/2010/main" val="340620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15</a:t>
            </a:fld>
            <a:endParaRPr lang="en-US"/>
          </a:p>
        </p:txBody>
      </p:sp>
    </p:spTree>
    <p:extLst>
      <p:ext uri="{BB962C8B-B14F-4D97-AF65-F5344CB8AC3E}">
        <p14:creationId xmlns:p14="http://schemas.microsoft.com/office/powerpoint/2010/main" val="706248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16</a:t>
            </a:fld>
            <a:endParaRPr lang="en-US"/>
          </a:p>
        </p:txBody>
      </p:sp>
    </p:spTree>
    <p:extLst>
      <p:ext uri="{BB962C8B-B14F-4D97-AF65-F5344CB8AC3E}">
        <p14:creationId xmlns:p14="http://schemas.microsoft.com/office/powerpoint/2010/main" val="2134532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17</a:t>
            </a:fld>
            <a:endParaRPr lang="en-US"/>
          </a:p>
        </p:txBody>
      </p:sp>
    </p:spTree>
    <p:extLst>
      <p:ext uri="{BB962C8B-B14F-4D97-AF65-F5344CB8AC3E}">
        <p14:creationId xmlns:p14="http://schemas.microsoft.com/office/powerpoint/2010/main" val="2881299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which is simply to say that the power of the test in rejecting superior performance is less when the index is inefficient </a:t>
            </a:r>
          </a:p>
        </p:txBody>
      </p:sp>
      <p:sp>
        <p:nvSpPr>
          <p:cNvPr id="4" name="Slide Number Placeholder 3"/>
          <p:cNvSpPr>
            <a:spLocks noGrp="1"/>
          </p:cNvSpPr>
          <p:nvPr>
            <p:ph type="sldNum" sz="quarter" idx="5"/>
          </p:nvPr>
        </p:nvSpPr>
        <p:spPr/>
        <p:txBody>
          <a:bodyPr/>
          <a:lstStyle/>
          <a:p>
            <a:fld id="{722D0494-939F-A848-A8F9-967826C0523C}" type="slidenum">
              <a:rPr lang="en-US" smtClean="0"/>
              <a:t>18</a:t>
            </a:fld>
            <a:endParaRPr lang="en-US"/>
          </a:p>
        </p:txBody>
      </p:sp>
    </p:spTree>
    <p:extLst>
      <p:ext uri="{BB962C8B-B14F-4D97-AF65-F5344CB8AC3E}">
        <p14:creationId xmlns:p14="http://schemas.microsoft.com/office/powerpoint/2010/main" val="1077340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Excess returns computed using the manager’s expectations </a:t>
            </a:r>
          </a:p>
        </p:txBody>
      </p:sp>
      <p:sp>
        <p:nvSpPr>
          <p:cNvPr id="4" name="Slide Number Placeholder 3"/>
          <p:cNvSpPr>
            <a:spLocks noGrp="1"/>
          </p:cNvSpPr>
          <p:nvPr>
            <p:ph type="sldNum" sz="quarter" idx="5"/>
          </p:nvPr>
        </p:nvSpPr>
        <p:spPr/>
        <p:txBody>
          <a:bodyPr/>
          <a:lstStyle/>
          <a:p>
            <a:fld id="{722D0494-939F-A848-A8F9-967826C0523C}" type="slidenum">
              <a:rPr lang="en-US" smtClean="0"/>
              <a:t>19</a:t>
            </a:fld>
            <a:endParaRPr lang="en-US"/>
          </a:p>
        </p:txBody>
      </p:sp>
    </p:spTree>
    <p:extLst>
      <p:ext uri="{BB962C8B-B14F-4D97-AF65-F5344CB8AC3E}">
        <p14:creationId xmlns:p14="http://schemas.microsoft.com/office/powerpoint/2010/main" val="303990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dirty="0"/>
              <a:t>In section I, we present a plausible example that illustrates what can go wrong with the use of SML analysis in the presence of market timing.</a:t>
            </a:r>
          </a:p>
          <a:p>
            <a:pPr marL="285750" indent="-285750">
              <a:buAutoNum type="romanUcPeriod"/>
            </a:pPr>
            <a:r>
              <a:rPr lang="en-US" dirty="0"/>
              <a:t>Section II sets up the general theory of superior performance under differential information in mean-variance model.</a:t>
            </a:r>
          </a:p>
          <a:p>
            <a:pPr marL="285750" indent="-285750">
              <a:buAutoNum type="romanUcPeriod"/>
            </a:pPr>
            <a:r>
              <a:rPr lang="en-US" dirty="0"/>
              <a:t>Section III presents the positive result that significantly generalized the Mayes and Rice “asset-specific” result.</a:t>
            </a:r>
          </a:p>
          <a:p>
            <a:pPr marL="285750" indent="-285750">
              <a:buAutoNum type="romanUcPeriod"/>
            </a:pPr>
            <a:r>
              <a:rPr lang="en-US" dirty="0"/>
              <a:t>Section IV presents an example that shows what can go wrong with SML Analysis when there is no riskless asset</a:t>
            </a:r>
          </a:p>
          <a:p>
            <a:pPr marL="285750" indent="-285750">
              <a:buAutoNum type="romanUcPeriod"/>
            </a:pPr>
            <a:r>
              <a:rPr lang="en-US" dirty="0"/>
              <a:t>Section V discusses directions for future research.</a:t>
            </a:r>
          </a:p>
          <a:p>
            <a:pPr marL="285750" indent="-285750">
              <a:buAutoNum type="romanUcPeriod"/>
            </a:pPr>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2</a:t>
            </a:fld>
            <a:endParaRPr lang="en-US"/>
          </a:p>
        </p:txBody>
      </p:sp>
    </p:spTree>
    <p:extLst>
      <p:ext uri="{BB962C8B-B14F-4D97-AF65-F5344CB8AC3E}">
        <p14:creationId xmlns:p14="http://schemas.microsoft.com/office/powerpoint/2010/main" val="100676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designed the covariances and returns so that returns in state 2 are just the returns in state 1 reflected across the uninformed observer’s efficient set {(</a:t>
                </a: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𝛼</m:t>
                        </m:r>
                      </m:e>
                    </m:acc>
                  </m:oMath>
                </a14:m>
                <a:r>
                  <a:rPr lang="en-US" dirty="0"/>
                  <a:t>, 0, 1-</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𝛼</m:t>
                        </m:r>
                      </m:e>
                    </m:acc>
                  </m:oMath>
                </a14:m>
                <a:r>
                  <a:rPr lang="en-US" dirty="0"/>
                  <a:t>)}. </a:t>
                </a:r>
              </a:p>
              <a:p>
                <a:pPr marL="171450" indent="-171450">
                  <a:buFont typeface="Arial" panose="020B0604020202020204" pitchFamily="34" charset="0"/>
                  <a:buChar char="•"/>
                </a:pPr>
                <a:r>
                  <a:rPr lang="en-US" dirty="0"/>
                  <a:t>**The zero-beta rate means the expected return of the portfolio is equal to the risk-free rate, and the covariance of the three assets is 0.</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designed the covariances and returns so that returns in state 2 are just the returns in state 1 reflected across the uninformed observer’s efficient set {(</a:t>
                </a:r>
                <a:r>
                  <a:rPr lang="en-US" i="0">
                    <a:latin typeface="Cambria Math" panose="02040503050406030204" pitchFamily="18" charset="0"/>
                    <a:ea typeface="Cambria Math" panose="02040503050406030204" pitchFamily="18" charset="0"/>
                  </a:rPr>
                  <a:t>𝛼 ̅</a:t>
                </a:r>
                <a:r>
                  <a:rPr lang="en-US" dirty="0"/>
                  <a:t>, 0, 1-</a:t>
                </a:r>
                <a:r>
                  <a:rPr lang="en-US" i="0">
                    <a:latin typeface="Cambria Math" panose="02040503050406030204" pitchFamily="18" charset="0"/>
                    <a:ea typeface="Cambria Math" panose="02040503050406030204" pitchFamily="18" charset="0"/>
                  </a:rPr>
                  <a:t>𝛼 ̅</a:t>
                </a:r>
                <a:r>
                  <a:rPr lang="en-US" dirty="0"/>
                  <a:t>)}. </a:t>
                </a:r>
              </a:p>
              <a:p>
                <a:pPr marL="171450" indent="-171450">
                  <a:buFont typeface="Arial" panose="020B0604020202020204" pitchFamily="34" charset="0"/>
                  <a:buChar char="•"/>
                </a:pPr>
                <a:r>
                  <a:rPr lang="en-US" dirty="0"/>
                  <a:t>**The zero-beta rate means the expected return of the portfolio is equal to the risk-free rate, and the covariance of the three assets is 0.</a:t>
                </a:r>
              </a:p>
            </p:txBody>
          </p:sp>
        </mc:Fallback>
      </mc:AlternateContent>
      <p:sp>
        <p:nvSpPr>
          <p:cNvPr id="4" name="Slide Number Placeholder 3"/>
          <p:cNvSpPr>
            <a:spLocks noGrp="1"/>
          </p:cNvSpPr>
          <p:nvPr>
            <p:ph type="sldNum" sz="quarter" idx="5"/>
          </p:nvPr>
        </p:nvSpPr>
        <p:spPr/>
        <p:txBody>
          <a:bodyPr/>
          <a:lstStyle/>
          <a:p>
            <a:fld id="{722D0494-939F-A848-A8F9-967826C0523C}" type="slidenum">
              <a:rPr lang="en-US" smtClean="0"/>
              <a:t>20</a:t>
            </a:fld>
            <a:endParaRPr lang="en-US"/>
          </a:p>
        </p:txBody>
      </p:sp>
    </p:spTree>
    <p:extLst>
      <p:ext uri="{BB962C8B-B14F-4D97-AF65-F5344CB8AC3E}">
        <p14:creationId xmlns:p14="http://schemas.microsoft.com/office/powerpoint/2010/main" val="153373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For instance, a measure requiring 20 years of data to get an accurate measurement will not be useful in yearly decisions of whether to retain a manager.</a:t>
            </a:r>
          </a:p>
          <a:p>
            <a:pPr marL="171450" indent="-171450">
              <a:buFont typeface="Arial" panose="020B0604020202020204" pitchFamily="34" charset="0"/>
              <a:buChar char="•"/>
            </a:pPr>
            <a:r>
              <a:rPr lang="en-US" dirty="0"/>
              <a:t>The last requirement  is likely to be the ultimate stumbling block, since the large amounts of noise in common stock returns seem to make it impossible to measure significant superior or inferior performance over time periods.</a:t>
            </a:r>
          </a:p>
        </p:txBody>
      </p:sp>
      <p:sp>
        <p:nvSpPr>
          <p:cNvPr id="4" name="Slide Number Placeholder 3"/>
          <p:cNvSpPr>
            <a:spLocks noGrp="1"/>
          </p:cNvSpPr>
          <p:nvPr>
            <p:ph type="sldNum" sz="quarter" idx="5"/>
          </p:nvPr>
        </p:nvSpPr>
        <p:spPr/>
        <p:txBody>
          <a:bodyPr/>
          <a:lstStyle/>
          <a:p>
            <a:fld id="{722D0494-939F-A848-A8F9-967826C0523C}" type="slidenum">
              <a:rPr lang="en-US" smtClean="0"/>
              <a:t>21</a:t>
            </a:fld>
            <a:endParaRPr lang="en-US"/>
          </a:p>
        </p:txBody>
      </p:sp>
    </p:spTree>
    <p:extLst>
      <p:ext uri="{BB962C8B-B14F-4D97-AF65-F5344CB8AC3E}">
        <p14:creationId xmlns:p14="http://schemas.microsoft.com/office/powerpoint/2010/main" val="599939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paper has shown the fragile nature of SML Analysis for the evaluation of performance. </a:t>
            </a:r>
            <a:r>
              <a:rPr lang="en-US">
                <a:solidFill>
                  <a:schemeClr val="tx1"/>
                </a:solidFill>
              </a:rPr>
              <a:t>A manager who makes optimal use of superior information may plot above, on, or below the SML. </a:t>
            </a:r>
          </a:p>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22</a:t>
            </a:fld>
            <a:endParaRPr lang="en-US"/>
          </a:p>
        </p:txBody>
      </p:sp>
    </p:spTree>
    <p:extLst>
      <p:ext uri="{BB962C8B-B14F-4D97-AF65-F5344CB8AC3E}">
        <p14:creationId xmlns:p14="http://schemas.microsoft.com/office/powerpoint/2010/main" val="3089382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23</a:t>
            </a:fld>
            <a:endParaRPr lang="en-US"/>
          </a:p>
        </p:txBody>
      </p:sp>
    </p:spTree>
    <p:extLst>
      <p:ext uri="{BB962C8B-B14F-4D97-AF65-F5344CB8AC3E}">
        <p14:creationId xmlns:p14="http://schemas.microsoft.com/office/powerpoint/2010/main" val="225630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3</a:t>
            </a:fld>
            <a:endParaRPr lang="en-US"/>
          </a:p>
        </p:txBody>
      </p:sp>
    </p:spTree>
    <p:extLst>
      <p:ext uri="{BB962C8B-B14F-4D97-AF65-F5344CB8AC3E}">
        <p14:creationId xmlns:p14="http://schemas.microsoft.com/office/powerpoint/2010/main" val="312818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can retain our intuitive interpretation of beta as the riskiness of asset and the market line as the appropriate expected return needed to ”reward” agents taking on various degrees of risk, the vertical deviations from the market line represent abnormal returns.</a:t>
            </a:r>
          </a:p>
        </p:txBody>
      </p:sp>
      <p:sp>
        <p:nvSpPr>
          <p:cNvPr id="4" name="Slide Number Placeholder 3"/>
          <p:cNvSpPr>
            <a:spLocks noGrp="1"/>
          </p:cNvSpPr>
          <p:nvPr>
            <p:ph type="sldNum" sz="quarter" idx="5"/>
          </p:nvPr>
        </p:nvSpPr>
        <p:spPr/>
        <p:txBody>
          <a:bodyPr/>
          <a:lstStyle/>
          <a:p>
            <a:fld id="{722D0494-939F-A848-A8F9-967826C0523C}" type="slidenum">
              <a:rPr lang="en-US" smtClean="0"/>
              <a:t>4</a:t>
            </a:fld>
            <a:endParaRPr lang="en-US"/>
          </a:p>
        </p:txBody>
      </p:sp>
    </p:spTree>
    <p:extLst>
      <p:ext uri="{BB962C8B-B14F-4D97-AF65-F5344CB8AC3E}">
        <p14:creationId xmlns:p14="http://schemas.microsoft.com/office/powerpoint/2010/main" val="142811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recent critique of these arguments was mounted by </a:t>
            </a:r>
            <a:r>
              <a:rPr lang="en-US" u="sng" dirty="0"/>
              <a:t>Roll </a:t>
            </a:r>
            <a:r>
              <a:rPr lang="en-US" dirty="0"/>
              <a:t>in his series of papers criticizing existing applications and tests of the CAPM.</a:t>
            </a:r>
            <a:r>
              <a:rPr lang="en-US" dirty="0">
                <a:solidFill>
                  <a:schemeClr val="tx1"/>
                </a:solidFill>
              </a:rPr>
              <a:t> He pointed out that the mean-variance theory is not theoretically correct. He thought that the interpretation of beta as a measure of riskiness is based on the validity of mean-variance theory. However, if mean-variance theory were valid, there would be no abnormal returns, since all securities would plot on the SML.</a:t>
            </a:r>
          </a:p>
          <a:p>
            <a:endParaRPr lang="en-US" dirty="0">
              <a:solidFill>
                <a:schemeClr val="tx1"/>
              </a:solidFill>
            </a:endParaRPr>
          </a:p>
          <a:p>
            <a:r>
              <a:rPr lang="en-US" dirty="0">
                <a:solidFill>
                  <a:schemeClr val="tx1"/>
                </a:solidFill>
              </a:rPr>
              <a:t>* A pure example of security-specific information might be knowledge of which of two firms will win a lawsuit or whether an acquisition will take place. Operationally, almost any “stock tip” about a single firm should be thought of as security specific, since knowing something good or bad about a single firm does not give us any useful information about the market as a whole.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5</a:t>
            </a:fld>
            <a:endParaRPr lang="en-US"/>
          </a:p>
        </p:txBody>
      </p:sp>
    </p:spTree>
    <p:extLst>
      <p:ext uri="{BB962C8B-B14F-4D97-AF65-F5344CB8AC3E}">
        <p14:creationId xmlns:p14="http://schemas.microsoft.com/office/powerpoint/2010/main" val="240198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*Our final conclusion is more temperate than Roll’s assertion that SML is never justified, while still far from the </a:t>
            </a:r>
            <a:r>
              <a:rPr lang="en-US" dirty="0" err="1">
                <a:solidFill>
                  <a:schemeClr val="tx1"/>
                </a:solidFill>
              </a:rPr>
              <a:t>Mayers</a:t>
            </a:r>
            <a:r>
              <a:rPr lang="en-US" dirty="0">
                <a:solidFill>
                  <a:schemeClr val="tx1"/>
                </a:solidFill>
              </a:rPr>
              <a:t> and Rice assertion that it is always justified.</a:t>
            </a:r>
          </a:p>
          <a:p>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6</a:t>
            </a:fld>
            <a:endParaRPr lang="en-US"/>
          </a:p>
        </p:txBody>
      </p:sp>
    </p:spTree>
    <p:extLst>
      <p:ext uri="{BB962C8B-B14F-4D97-AF65-F5344CB8AC3E}">
        <p14:creationId xmlns:p14="http://schemas.microsoft.com/office/powerpoint/2010/main" val="32387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devoted to a simple “market timing” example that calls into serious doubt the use of abnormal returns analysis to measure performance.</a:t>
            </a:r>
          </a:p>
          <a:p>
            <a:endParaRPr lang="en-US" dirty="0"/>
          </a:p>
          <a:p>
            <a:r>
              <a:rPr lang="en-US" dirty="0">
                <a:solidFill>
                  <a:schemeClr val="tx1"/>
                </a:solidFill>
              </a:rPr>
              <a:t>* (here we assume r = 0 since it does not affect the conclusion) </a:t>
            </a:r>
            <a:endParaRPr lang="en-US" dirty="0"/>
          </a:p>
        </p:txBody>
      </p:sp>
      <p:sp>
        <p:nvSpPr>
          <p:cNvPr id="4" name="Slide Number Placeholder 3"/>
          <p:cNvSpPr>
            <a:spLocks noGrp="1"/>
          </p:cNvSpPr>
          <p:nvPr>
            <p:ph type="sldNum" sz="quarter" idx="5"/>
          </p:nvPr>
        </p:nvSpPr>
        <p:spPr/>
        <p:txBody>
          <a:bodyPr/>
          <a:lstStyle/>
          <a:p>
            <a:fld id="{722D0494-939F-A848-A8F9-967826C0523C}" type="slidenum">
              <a:rPr lang="en-US" smtClean="0"/>
              <a:t>7</a:t>
            </a:fld>
            <a:endParaRPr lang="en-US"/>
          </a:p>
        </p:txBody>
      </p:sp>
    </p:spTree>
    <p:extLst>
      <p:ext uri="{BB962C8B-B14F-4D97-AF65-F5344CB8AC3E}">
        <p14:creationId xmlns:p14="http://schemas.microsoft.com/office/powerpoint/2010/main" val="83035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rPr>
                      <m:t>𝛼</m:t>
                    </m:r>
                    <m:d>
                      <m:dPr>
                        <m:ctrlPr>
                          <a:rPr lang="en-US" sz="1200" b="0" i="1" smtClean="0">
                            <a:solidFill>
                              <a:schemeClr val="tx1"/>
                            </a:solidFill>
                            <a:latin typeface="Cambria Math" panose="02040503050406030204" pitchFamily="18" charset="0"/>
                            <a:ea typeface="Cambria Math" panose="02040503050406030204" pitchFamily="18" charset="0"/>
                          </a:rPr>
                        </m:ctrlPr>
                      </m:dPr>
                      <m:e>
                        <m:acc>
                          <m:accPr>
                            <m:chr m:val="̃"/>
                            <m:ctrlPr>
                              <a:rPr lang="en-US" sz="1200" i="1">
                                <a:solidFill>
                                  <a:schemeClr val="tx1"/>
                                </a:solidFill>
                                <a:latin typeface="Cambria Math" panose="02040503050406030204" pitchFamily="18" charset="0"/>
                                <a:ea typeface="Cambria Math" panose="02040503050406030204" pitchFamily="18" charset="0"/>
                              </a:rPr>
                            </m:ctrlPr>
                          </m:accPr>
                          <m:e>
                            <m:r>
                              <a:rPr lang="en-US" sz="1200" i="1">
                                <a:solidFill>
                                  <a:schemeClr val="tx1"/>
                                </a:solidFill>
                                <a:latin typeface="Cambria Math" panose="02040503050406030204" pitchFamily="18" charset="0"/>
                                <a:ea typeface="Cambria Math" panose="02040503050406030204" pitchFamily="18" charset="0"/>
                              </a:rPr>
                              <m:t>𝑠</m:t>
                            </m:r>
                          </m:e>
                        </m:acc>
                      </m:e>
                    </m:d>
                  </m:oMath>
                </a14:m>
                <a:r>
                  <a:rPr lang="en-US" dirty="0"/>
                  <a:t> is</a:t>
                </a:r>
                <a:r>
                  <a:rPr lang="en-US" baseline="0" dirty="0"/>
                  <a:t> market index or benchmark portfolio</a:t>
                </a:r>
                <a:endParaRPr lang="en-US" dirty="0"/>
              </a:p>
            </p:txBody>
          </p:sp>
        </mc:Choice>
        <mc:Fallback xmlns="">
          <p:sp>
            <p:nvSpPr>
              <p:cNvPr id="3" name="Notes Placeholder 2"/>
              <p:cNvSpPr>
                <a:spLocks noGrp="1"/>
              </p:cNvSpPr>
              <p:nvPr>
                <p:ph type="body" idx="1"/>
              </p:nvPr>
            </p:nvSpPr>
            <p:spPr/>
            <p:txBody>
              <a:bodyPr/>
              <a:lstStyle/>
              <a:p>
                <a:r>
                  <a:rPr lang="en-US" sz="1200" b="0" i="0">
                    <a:solidFill>
                      <a:schemeClr val="tx1"/>
                    </a:solidFill>
                    <a:latin typeface="Cambria Math" panose="02040503050406030204" pitchFamily="18" charset="0"/>
                    <a:ea typeface="Cambria Math" panose="02040503050406030204" pitchFamily="18" charset="0"/>
                  </a:rPr>
                  <a:t>𝛼(</a:t>
                </a:r>
                <a:r>
                  <a:rPr lang="en-US" sz="1200" i="0">
                    <a:solidFill>
                      <a:schemeClr val="tx1"/>
                    </a:solidFill>
                    <a:latin typeface="Cambria Math" panose="02040503050406030204" pitchFamily="18" charset="0"/>
                    <a:ea typeface="Cambria Math" panose="02040503050406030204" pitchFamily="18" charset="0"/>
                  </a:rPr>
                  <a:t>𝑠 ̃ )</a:t>
                </a:r>
                <a:r>
                  <a:rPr lang="en-US" dirty="0"/>
                  <a:t> is</a:t>
                </a:r>
                <a:r>
                  <a:rPr lang="en-US" baseline="0" dirty="0"/>
                  <a:t> market index or benchmark portfolio</a:t>
                </a:r>
                <a:endParaRPr lang="en-US" dirty="0"/>
              </a:p>
            </p:txBody>
          </p:sp>
        </mc:Fallback>
      </mc:AlternateContent>
      <p:sp>
        <p:nvSpPr>
          <p:cNvPr id="4" name="Slide Number Placeholder 3"/>
          <p:cNvSpPr>
            <a:spLocks noGrp="1"/>
          </p:cNvSpPr>
          <p:nvPr>
            <p:ph type="sldNum" sz="quarter" idx="5"/>
          </p:nvPr>
        </p:nvSpPr>
        <p:spPr/>
        <p:txBody>
          <a:bodyPr/>
          <a:lstStyle/>
          <a:p>
            <a:fld id="{722D0494-939F-A848-A8F9-967826C0523C}" type="slidenum">
              <a:rPr lang="en-US" smtClean="0"/>
              <a:t>8</a:t>
            </a:fld>
            <a:endParaRPr lang="en-US"/>
          </a:p>
        </p:txBody>
      </p:sp>
    </p:spTree>
    <p:extLst>
      <p:ext uri="{BB962C8B-B14F-4D97-AF65-F5344CB8AC3E}">
        <p14:creationId xmlns:p14="http://schemas.microsoft.com/office/powerpoint/2010/main" val="198781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tx1"/>
                </a:solidFill>
              </a:rPr>
              <a:t>Cov</a:t>
            </a:r>
            <a:r>
              <a:rPr lang="en-US" dirty="0">
                <a:solidFill>
                  <a:schemeClr val="tx1"/>
                </a:solidFill>
              </a:rPr>
              <a:t>(A,B) = E[AB] – E[A]E[B]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lumMod val="50000"/>
                  </a:schemeClr>
                </a:solidFill>
              </a:rPr>
              <a:t>Law of iterated expectations E[A] = E[E[A|B]]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722D0494-939F-A848-A8F9-967826C0523C}" type="slidenum">
              <a:rPr lang="en-US" smtClean="0"/>
              <a:t>9</a:t>
            </a:fld>
            <a:endParaRPr lang="en-US"/>
          </a:p>
        </p:txBody>
      </p:sp>
    </p:spTree>
    <p:extLst>
      <p:ext uri="{BB962C8B-B14F-4D97-AF65-F5344CB8AC3E}">
        <p14:creationId xmlns:p14="http://schemas.microsoft.com/office/powerpoint/2010/main" val="28502824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E50CB1-AAB4-1C40-B057-227C99193635}" type="datetimeFigureOut">
              <a:rPr lang="en-US" smtClean="0"/>
              <a:t>9/23/19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E4A12D11-76DA-1E48-A763-2DB07DACE7C3}" type="slidenum">
              <a:rPr lang="en-US" smtClean="0"/>
              <a:t>‹#›</a:t>
            </a:fld>
            <a:endParaRPr lang="en-US"/>
          </a:p>
        </p:txBody>
      </p:sp>
    </p:spTree>
    <p:extLst>
      <p:ext uri="{BB962C8B-B14F-4D97-AF65-F5344CB8AC3E}">
        <p14:creationId xmlns:p14="http://schemas.microsoft.com/office/powerpoint/2010/main" val="14349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50CB1-AAB4-1C40-B057-227C99193635}" type="datetimeFigureOut">
              <a:rPr lang="en-US" smtClean="0"/>
              <a:t>9/23/19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12D11-76DA-1E48-A763-2DB07DACE7C3}" type="slidenum">
              <a:rPr lang="en-US" smtClean="0"/>
              <a:t>‹#›</a:t>
            </a:fld>
            <a:endParaRPr lang="en-US"/>
          </a:p>
        </p:txBody>
      </p:sp>
    </p:spTree>
    <p:extLst>
      <p:ext uri="{BB962C8B-B14F-4D97-AF65-F5344CB8AC3E}">
        <p14:creationId xmlns:p14="http://schemas.microsoft.com/office/powerpoint/2010/main" val="253266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50CB1-AAB4-1C40-B057-227C99193635}" type="datetimeFigureOut">
              <a:rPr lang="en-US" smtClean="0"/>
              <a:t>9/23/19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12D11-76DA-1E48-A763-2DB07DACE7C3}" type="slidenum">
              <a:rPr lang="en-US" smtClean="0"/>
              <a:t>‹#›</a:t>
            </a:fld>
            <a:endParaRPr lang="en-US"/>
          </a:p>
        </p:txBody>
      </p:sp>
    </p:spTree>
    <p:extLst>
      <p:ext uri="{BB962C8B-B14F-4D97-AF65-F5344CB8AC3E}">
        <p14:creationId xmlns:p14="http://schemas.microsoft.com/office/powerpoint/2010/main" val="188762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50CB1-AAB4-1C40-B057-227C99193635}" type="datetimeFigureOut">
              <a:rPr lang="en-US" smtClean="0"/>
              <a:t>9/23/19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12D11-76DA-1E48-A763-2DB07DACE7C3}" type="slidenum">
              <a:rPr lang="en-US" smtClean="0"/>
              <a:t>‹#›</a:t>
            </a:fld>
            <a:endParaRPr lang="en-US"/>
          </a:p>
        </p:txBody>
      </p:sp>
    </p:spTree>
    <p:extLst>
      <p:ext uri="{BB962C8B-B14F-4D97-AF65-F5344CB8AC3E}">
        <p14:creationId xmlns:p14="http://schemas.microsoft.com/office/powerpoint/2010/main" val="24436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A8E50CB1-AAB4-1C40-B057-227C99193635}" type="datetimeFigureOut">
              <a:rPr lang="en-US" smtClean="0"/>
              <a:t>9/23/19</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4A12D11-76DA-1E48-A763-2DB07DACE7C3}" type="slidenum">
              <a:rPr lang="en-US" smtClean="0"/>
              <a:t>‹#›</a:t>
            </a:fld>
            <a:endParaRPr lang="en-US"/>
          </a:p>
        </p:txBody>
      </p:sp>
    </p:spTree>
    <p:extLst>
      <p:ext uri="{BB962C8B-B14F-4D97-AF65-F5344CB8AC3E}">
        <p14:creationId xmlns:p14="http://schemas.microsoft.com/office/powerpoint/2010/main" val="220167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E50CB1-AAB4-1C40-B057-227C99193635}" type="datetimeFigureOut">
              <a:rPr lang="en-US" smtClean="0"/>
              <a:t>9/23/19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12D11-76DA-1E48-A763-2DB07DACE7C3}" type="slidenum">
              <a:rPr lang="en-US" smtClean="0"/>
              <a:t>‹#›</a:t>
            </a:fld>
            <a:endParaRPr lang="en-US"/>
          </a:p>
        </p:txBody>
      </p:sp>
    </p:spTree>
    <p:extLst>
      <p:ext uri="{BB962C8B-B14F-4D97-AF65-F5344CB8AC3E}">
        <p14:creationId xmlns:p14="http://schemas.microsoft.com/office/powerpoint/2010/main" val="229819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E50CB1-AAB4-1C40-B057-227C99193635}" type="datetimeFigureOut">
              <a:rPr lang="en-US" smtClean="0"/>
              <a:t>9/23/19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12D11-76DA-1E48-A763-2DB07DACE7C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1292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E50CB1-AAB4-1C40-B057-227C99193635}" type="datetimeFigureOut">
              <a:rPr lang="en-US" smtClean="0"/>
              <a:t>9/23/19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12D11-76DA-1E48-A763-2DB07DACE7C3}"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898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50CB1-AAB4-1C40-B057-227C99193635}" type="datetimeFigureOut">
              <a:rPr lang="en-US" smtClean="0"/>
              <a:t>9/23/19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12D11-76DA-1E48-A763-2DB07DACE7C3}" type="slidenum">
              <a:rPr lang="en-US" smtClean="0"/>
              <a:t>‹#›</a:t>
            </a:fld>
            <a:endParaRPr lang="en-US"/>
          </a:p>
        </p:txBody>
      </p:sp>
    </p:spTree>
    <p:extLst>
      <p:ext uri="{BB962C8B-B14F-4D97-AF65-F5344CB8AC3E}">
        <p14:creationId xmlns:p14="http://schemas.microsoft.com/office/powerpoint/2010/main" val="61744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50CB1-AAB4-1C40-B057-227C99193635}" type="datetimeFigureOut">
              <a:rPr lang="en-US" smtClean="0"/>
              <a:t>9/23/19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4A12D11-76DA-1E48-A763-2DB07DACE7C3}" type="slidenum">
              <a:rPr lang="en-US" smtClean="0"/>
              <a:t>‹#›</a:t>
            </a:fld>
            <a:endParaRPr lang="en-US"/>
          </a:p>
        </p:txBody>
      </p:sp>
    </p:spTree>
    <p:extLst>
      <p:ext uri="{BB962C8B-B14F-4D97-AF65-F5344CB8AC3E}">
        <p14:creationId xmlns:p14="http://schemas.microsoft.com/office/powerpoint/2010/main" val="359267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A8E50CB1-AAB4-1C40-B057-227C99193635}" type="datetimeFigureOut">
              <a:rPr lang="en-US" smtClean="0"/>
              <a:t>9/23/19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4A12D11-76DA-1E48-A763-2DB07DACE7C3}" type="slidenum">
              <a:rPr lang="en-US" smtClean="0"/>
              <a:t>‹#›</a:t>
            </a:fld>
            <a:endParaRPr lang="en-US"/>
          </a:p>
        </p:txBody>
      </p:sp>
    </p:spTree>
    <p:extLst>
      <p:ext uri="{BB962C8B-B14F-4D97-AF65-F5344CB8AC3E}">
        <p14:creationId xmlns:p14="http://schemas.microsoft.com/office/powerpoint/2010/main" val="238063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A8E50CB1-AAB4-1C40-B057-227C99193635}" type="datetimeFigureOut">
              <a:rPr lang="en-US" smtClean="0"/>
              <a:t>9/23/19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4A12D11-76DA-1E48-A763-2DB07DACE7C3}" type="slidenum">
              <a:rPr lang="en-US" smtClean="0"/>
              <a:t>‹#›</a:t>
            </a:fld>
            <a:endParaRPr lang="en-US"/>
          </a:p>
        </p:txBody>
      </p:sp>
    </p:spTree>
    <p:extLst>
      <p:ext uri="{BB962C8B-B14F-4D97-AF65-F5344CB8AC3E}">
        <p14:creationId xmlns:p14="http://schemas.microsoft.com/office/powerpoint/2010/main" val="200852655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76F5B9-40BA-6B4F-B282-470099C512B5}"/>
              </a:ext>
            </a:extLst>
          </p:cNvPr>
          <p:cNvSpPr txBox="1"/>
          <p:nvPr/>
        </p:nvSpPr>
        <p:spPr>
          <a:xfrm>
            <a:off x="1981200" y="1805049"/>
            <a:ext cx="8884722" cy="954107"/>
          </a:xfrm>
          <a:prstGeom prst="rect">
            <a:avLst/>
          </a:prstGeom>
          <a:noFill/>
        </p:spPr>
        <p:txBody>
          <a:bodyPr wrap="square" rtlCol="0">
            <a:spAutoFit/>
          </a:bodyPr>
          <a:lstStyle/>
          <a:p>
            <a:r>
              <a:rPr lang="en-US" sz="2800" b="1" dirty="0">
                <a:solidFill>
                  <a:srgbClr val="6B526A"/>
                </a:solidFill>
              </a:rPr>
              <a:t>Differential Information and Performance Measurement Using a Security Market Line</a:t>
            </a:r>
          </a:p>
        </p:txBody>
      </p:sp>
      <p:sp>
        <p:nvSpPr>
          <p:cNvPr id="5" name="TextBox 4">
            <a:extLst>
              <a:ext uri="{FF2B5EF4-FFF2-40B4-BE49-F238E27FC236}">
                <a16:creationId xmlns:a16="http://schemas.microsoft.com/office/drawing/2014/main" id="{AD7DFEAA-A88C-2C41-9812-F6CE6E85B5CB}"/>
              </a:ext>
            </a:extLst>
          </p:cNvPr>
          <p:cNvSpPr txBox="1"/>
          <p:nvPr/>
        </p:nvSpPr>
        <p:spPr>
          <a:xfrm>
            <a:off x="1233055" y="3414156"/>
            <a:ext cx="6531430" cy="738664"/>
          </a:xfrm>
          <a:prstGeom prst="rect">
            <a:avLst/>
          </a:prstGeom>
          <a:noFill/>
        </p:spPr>
        <p:txBody>
          <a:bodyPr wrap="square" rtlCol="0">
            <a:spAutoFit/>
          </a:bodyPr>
          <a:lstStyle/>
          <a:p>
            <a:r>
              <a:rPr lang="en-US" sz="1400" dirty="0">
                <a:solidFill>
                  <a:srgbClr val="574357"/>
                </a:solidFill>
              </a:rPr>
              <a:t>Authored by Philip H. </a:t>
            </a:r>
            <a:r>
              <a:rPr lang="en-US" sz="1400" dirty="0" err="1">
                <a:solidFill>
                  <a:srgbClr val="574357"/>
                </a:solidFill>
              </a:rPr>
              <a:t>Dybvig</a:t>
            </a:r>
            <a:r>
              <a:rPr lang="en-US" sz="1400" dirty="0">
                <a:solidFill>
                  <a:srgbClr val="574357"/>
                </a:solidFill>
              </a:rPr>
              <a:t> and Stephen A. Ross</a:t>
            </a:r>
          </a:p>
          <a:p>
            <a:endParaRPr lang="en-US" sz="1400" dirty="0">
              <a:solidFill>
                <a:srgbClr val="574357"/>
              </a:solidFill>
            </a:endParaRPr>
          </a:p>
          <a:p>
            <a:r>
              <a:rPr lang="en-US" sz="1400" dirty="0">
                <a:solidFill>
                  <a:srgbClr val="574357"/>
                </a:solidFill>
              </a:rPr>
              <a:t>Presented by: Sprinkle Zhang</a:t>
            </a:r>
          </a:p>
        </p:txBody>
      </p:sp>
    </p:spTree>
    <p:extLst>
      <p:ext uri="{BB962C8B-B14F-4D97-AF65-F5344CB8AC3E}">
        <p14:creationId xmlns:p14="http://schemas.microsoft.com/office/powerpoint/2010/main" val="318801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0A5ABF-EB78-1443-82BC-1DEC90483E66}"/>
              </a:ext>
            </a:extLst>
          </p:cNvPr>
          <p:cNvPicPr>
            <a:picLocks noChangeAspect="1"/>
          </p:cNvPicPr>
          <p:nvPr/>
        </p:nvPicPr>
        <p:blipFill>
          <a:blip r:embed="rId3"/>
          <a:stretch>
            <a:fillRect/>
          </a:stretch>
        </p:blipFill>
        <p:spPr>
          <a:xfrm>
            <a:off x="284843" y="488947"/>
            <a:ext cx="8162471" cy="3756480"/>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95287FC-144B-B24A-A258-49FB07929AAC}"/>
                  </a:ext>
                </a:extLst>
              </p:cNvPr>
              <p:cNvSpPr/>
              <p:nvPr/>
            </p:nvSpPr>
            <p:spPr>
              <a:xfrm>
                <a:off x="284843" y="4571999"/>
                <a:ext cx="10876643" cy="1277258"/>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chemeClr val="tx1"/>
                    </a:solidFill>
                  </a:rPr>
                  <a:t>This expression is negative provided that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smtClean="0">
                            <a:solidFill>
                              <a:schemeClr val="tx1"/>
                            </a:solidFill>
                            <a:latin typeface="Cambria Math" panose="02040503050406030204" pitchFamily="18" charset="0"/>
                            <a:ea typeface="Cambria Math" panose="02040503050406030204" pitchFamily="18" charset="0"/>
                          </a:rPr>
                          <m:t>𝜋</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&gt;</m:t>
                    </m:r>
                    <m:sSup>
                      <m:sSupPr>
                        <m:ctrlPr>
                          <a:rPr lang="en-US" b="0" i="1" smtClean="0">
                            <a:solidFill>
                              <a:schemeClr val="tx1"/>
                            </a:solidFill>
                            <a:latin typeface="Cambria Math" panose="02040503050406030204" pitchFamily="18" charset="0"/>
                          </a:rPr>
                        </m:ctrlPr>
                      </m:sSup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𝜎</m:t>
                            </m:r>
                          </m:e>
                          <m:sub>
                            <m:r>
                              <a:rPr lang="en-US" b="0" i="1" smtClean="0">
                                <a:solidFill>
                                  <a:schemeClr val="tx1"/>
                                </a:solidFill>
                                <a:latin typeface="Cambria Math" panose="02040503050406030204" pitchFamily="18" charset="0"/>
                                <a:ea typeface="Cambria Math" panose="02040503050406030204" pitchFamily="18" charset="0"/>
                              </a:rPr>
                              <m:t>𝜀</m:t>
                            </m:r>
                          </m:sub>
                        </m:sSub>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b="0" i="1" smtClean="0">
                                <a:solidFill>
                                  <a:schemeClr val="tx1"/>
                                </a:solidFill>
                                <a:latin typeface="Cambria Math" panose="02040503050406030204" pitchFamily="18" charset="0"/>
                                <a:ea typeface="Cambria Math" panose="02040503050406030204" pitchFamily="18" charset="0"/>
                              </a:rPr>
                              <m:t>𝑠</m:t>
                            </m:r>
                          </m:sub>
                        </m:sSub>
                      </m:e>
                      <m:sup>
                        <m:r>
                          <a:rPr lang="en-US" i="1">
                            <a:solidFill>
                              <a:schemeClr val="tx1"/>
                            </a:solidFill>
                            <a:latin typeface="Cambria Math" panose="02040503050406030204" pitchFamily="18" charset="0"/>
                          </a:rPr>
                          <m:t>2</m:t>
                        </m:r>
                      </m:sup>
                    </m:sSup>
                  </m:oMath>
                </a14:m>
                <a:r>
                  <a:rPr lang="en-US" dirty="0">
                    <a:solidFill>
                      <a:schemeClr val="tx1"/>
                    </a:solidFill>
                  </a:rPr>
                  <a:t> and that </a:t>
                </a:r>
                <a14:m>
                  <m:oMath xmlns:m="http://schemas.openxmlformats.org/officeDocument/2006/math">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𝜀</m:t>
                            </m:r>
                          </m:sub>
                        </m:sSub>
                      </m:e>
                      <m:sup>
                        <m:r>
                          <a:rPr lang="en-US" i="1">
                            <a:solidFill>
                              <a:schemeClr val="tx1"/>
                            </a:solidFill>
                            <a:latin typeface="Cambria Math" panose="02040503050406030204" pitchFamily="18" charset="0"/>
                          </a:rPr>
                          <m:t>2</m:t>
                        </m:r>
                      </m:sup>
                    </m:sSup>
                  </m:oMath>
                </a14:m>
                <a:r>
                  <a:rPr lang="en-US" dirty="0">
                    <a:solidFill>
                      <a:schemeClr val="tx1"/>
                    </a:solidFill>
                  </a:rPr>
                  <a:t> and </a:t>
                </a:r>
                <a14:m>
                  <m:oMath xmlns:m="http://schemas.openxmlformats.org/officeDocument/2006/math">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𝑠</m:t>
                            </m:r>
                          </m:sub>
                        </m:sSub>
                      </m:e>
                      <m:sup>
                        <m:r>
                          <a:rPr lang="en-US" i="1">
                            <a:solidFill>
                              <a:schemeClr val="tx1"/>
                            </a:solidFill>
                            <a:latin typeface="Cambria Math" panose="02040503050406030204" pitchFamily="18" charset="0"/>
                          </a:rPr>
                          <m:t>2</m:t>
                        </m:r>
                      </m:sup>
                    </m:sSup>
                  </m:oMath>
                </a14:m>
                <a:r>
                  <a:rPr lang="en-US" dirty="0">
                    <a:solidFill>
                      <a:schemeClr val="tx1"/>
                    </a:solidFill>
                  </a:rPr>
                  <a:t> are both positive. Therefore, the informed manager appears inferior on the basis of the SML Analysis. The presence of market timing can invalidate SML analysis</a:t>
                </a:r>
              </a:p>
            </p:txBody>
          </p:sp>
        </mc:Choice>
        <mc:Fallback xmlns="">
          <p:sp>
            <p:nvSpPr>
              <p:cNvPr id="4" name="Rectangle 3">
                <a:extLst>
                  <a:ext uri="{FF2B5EF4-FFF2-40B4-BE49-F238E27FC236}">
                    <a16:creationId xmlns:a16="http://schemas.microsoft.com/office/drawing/2014/main" id="{D95287FC-144B-B24A-A258-49FB07929AAC}"/>
                  </a:ext>
                </a:extLst>
              </p:cNvPr>
              <p:cNvSpPr>
                <a:spLocks noRot="1" noChangeAspect="1" noMove="1" noResize="1" noEditPoints="1" noAdjustHandles="1" noChangeArrowheads="1" noChangeShapeType="1" noTextEdit="1"/>
              </p:cNvSpPr>
              <p:nvPr/>
            </p:nvSpPr>
            <p:spPr>
              <a:xfrm>
                <a:off x="284843" y="4571999"/>
                <a:ext cx="10876643" cy="1277258"/>
              </a:xfrm>
              <a:prstGeom prst="rect">
                <a:avLst/>
              </a:prstGeom>
              <a:blipFill>
                <a:blip r:embed="rId4"/>
                <a:stretch>
                  <a:fillRect l="-35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3536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A50A22-4B54-344B-9EDC-7C1DBED76B0C}"/>
              </a:ext>
            </a:extLst>
          </p:cNvPr>
          <p:cNvSpPr/>
          <p:nvPr/>
        </p:nvSpPr>
        <p:spPr>
          <a:xfrm>
            <a:off x="212273" y="188685"/>
            <a:ext cx="10847614" cy="978692"/>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chemeClr val="tx1"/>
                </a:solidFill>
              </a:rPr>
              <a:t>Surprisingly, the manager’s portfolio appears inferior in mean and variance as well. The observed variance of the manager’s portfolio is:</a:t>
            </a:r>
          </a:p>
        </p:txBody>
      </p:sp>
      <p:pic>
        <p:nvPicPr>
          <p:cNvPr id="4" name="Picture 3">
            <a:extLst>
              <a:ext uri="{FF2B5EF4-FFF2-40B4-BE49-F238E27FC236}">
                <a16:creationId xmlns:a16="http://schemas.microsoft.com/office/drawing/2014/main" id="{6B1F8934-C5D8-7344-9C98-F16434F74FD2}"/>
              </a:ext>
            </a:extLst>
          </p:cNvPr>
          <p:cNvPicPr>
            <a:picLocks noChangeAspect="1"/>
          </p:cNvPicPr>
          <p:nvPr/>
        </p:nvPicPr>
        <p:blipFill>
          <a:blip r:embed="rId3"/>
          <a:stretch>
            <a:fillRect/>
          </a:stretch>
        </p:blipFill>
        <p:spPr>
          <a:xfrm>
            <a:off x="212273" y="1443148"/>
            <a:ext cx="8017327" cy="4523246"/>
          </a:xfrm>
          <a:prstGeom prst="rect">
            <a:avLst/>
          </a:prstGeom>
        </p:spPr>
      </p:pic>
    </p:spTree>
    <p:extLst>
      <p:ext uri="{BB962C8B-B14F-4D97-AF65-F5344CB8AC3E}">
        <p14:creationId xmlns:p14="http://schemas.microsoft.com/office/powerpoint/2010/main" val="291412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057F5-3AA3-D148-9720-E5E841ACDF6C}"/>
              </a:ext>
            </a:extLst>
          </p:cNvPr>
          <p:cNvPicPr>
            <a:picLocks noChangeAspect="1"/>
          </p:cNvPicPr>
          <p:nvPr/>
        </p:nvPicPr>
        <p:blipFill>
          <a:blip r:embed="rId3"/>
          <a:stretch>
            <a:fillRect/>
          </a:stretch>
        </p:blipFill>
        <p:spPr>
          <a:xfrm>
            <a:off x="234950" y="204107"/>
            <a:ext cx="7747907" cy="3965464"/>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4B8BC3E-DBB4-D542-ABC8-22B7726B6F7F}"/>
                  </a:ext>
                </a:extLst>
              </p:cNvPr>
              <p:cNvSpPr/>
              <p:nvPr/>
            </p:nvSpPr>
            <p:spPr>
              <a:xfrm>
                <a:off x="234950" y="4354281"/>
                <a:ext cx="10847614" cy="1654630"/>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chemeClr val="tx1"/>
                    </a:solidFill>
                  </a:rPr>
                  <a:t>This expression is positive provided that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𝜋</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&gt;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𝜀</m:t>
                            </m:r>
                          </m:sub>
                        </m:sSub>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𝑠</m:t>
                            </m:r>
                          </m:sub>
                        </m:sSub>
                      </m:e>
                      <m:sup>
                        <m:r>
                          <a:rPr lang="en-US" i="1">
                            <a:solidFill>
                              <a:schemeClr val="tx1"/>
                            </a:solidFill>
                            <a:latin typeface="Cambria Math" panose="02040503050406030204" pitchFamily="18" charset="0"/>
                          </a:rPr>
                          <m:t>2</m:t>
                        </m:r>
                      </m:sup>
                    </m:sSup>
                  </m:oMath>
                </a14:m>
                <a:r>
                  <a:rPr lang="en-US" dirty="0">
                    <a:solidFill>
                      <a:schemeClr val="tx1"/>
                    </a:solidFill>
                  </a:rPr>
                  <a:t> and that </a:t>
                </a:r>
                <a14:m>
                  <m:oMath xmlns:m="http://schemas.openxmlformats.org/officeDocument/2006/math">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𝜀</m:t>
                            </m:r>
                          </m:sub>
                        </m:sSub>
                      </m:e>
                      <m:sup>
                        <m:r>
                          <a:rPr lang="en-US" i="1">
                            <a:solidFill>
                              <a:schemeClr val="tx1"/>
                            </a:solidFill>
                            <a:latin typeface="Cambria Math" panose="02040503050406030204" pitchFamily="18" charset="0"/>
                          </a:rPr>
                          <m:t>2</m:t>
                        </m:r>
                      </m:sup>
                    </m:sSup>
                  </m:oMath>
                </a14:m>
                <a:r>
                  <a:rPr lang="en-US" dirty="0">
                    <a:solidFill>
                      <a:schemeClr val="tx1"/>
                    </a:solidFill>
                  </a:rPr>
                  <a:t> and </a:t>
                </a:r>
                <a14:m>
                  <m:oMath xmlns:m="http://schemas.openxmlformats.org/officeDocument/2006/math">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𝑠</m:t>
                            </m:r>
                          </m:sub>
                        </m:sSub>
                      </m:e>
                      <m:sup>
                        <m:r>
                          <a:rPr lang="en-US" i="1">
                            <a:solidFill>
                              <a:schemeClr val="tx1"/>
                            </a:solidFill>
                            <a:latin typeface="Cambria Math" panose="02040503050406030204" pitchFamily="18" charset="0"/>
                          </a:rPr>
                          <m:t>2</m:t>
                        </m:r>
                      </m:sup>
                    </m:sSup>
                  </m:oMath>
                </a14:m>
                <a:r>
                  <a:rPr lang="en-US" dirty="0">
                    <a:solidFill>
                      <a:schemeClr val="tx1"/>
                    </a:solidFill>
                  </a:rPr>
                  <a:t> are both positive. Therefore, the manager’s portfolio appears to the observer to be mean-variance inefficient since we have shown that it has </a:t>
                </a:r>
                <a:r>
                  <a:rPr lang="en-US" u="sng" dirty="0">
                    <a:solidFill>
                      <a:schemeClr val="tx1"/>
                    </a:solidFill>
                  </a:rPr>
                  <a:t>higher variance</a:t>
                </a:r>
                <a:r>
                  <a:rPr lang="en-US" dirty="0">
                    <a:solidFill>
                      <a:schemeClr val="tx1"/>
                    </a:solidFill>
                  </a:rPr>
                  <a:t> than the market portfolio while having the same mean return.</a:t>
                </a:r>
              </a:p>
            </p:txBody>
          </p:sp>
        </mc:Choice>
        <mc:Fallback xmlns="">
          <p:sp>
            <p:nvSpPr>
              <p:cNvPr id="6" name="Rectangle 5">
                <a:extLst>
                  <a:ext uri="{FF2B5EF4-FFF2-40B4-BE49-F238E27FC236}">
                    <a16:creationId xmlns:a16="http://schemas.microsoft.com/office/drawing/2014/main" id="{44B8BC3E-DBB4-D542-ABC8-22B7726B6F7F}"/>
                  </a:ext>
                </a:extLst>
              </p:cNvPr>
              <p:cNvSpPr>
                <a:spLocks noRot="1" noChangeAspect="1" noMove="1" noResize="1" noEditPoints="1" noAdjustHandles="1" noChangeArrowheads="1" noChangeShapeType="1" noTextEdit="1"/>
              </p:cNvSpPr>
              <p:nvPr/>
            </p:nvSpPr>
            <p:spPr>
              <a:xfrm>
                <a:off x="234950" y="4354281"/>
                <a:ext cx="10847614" cy="1654630"/>
              </a:xfrm>
              <a:prstGeom prst="rect">
                <a:avLst/>
              </a:prstGeom>
              <a:blipFill>
                <a:blip r:embed="rId4"/>
                <a:stretch>
                  <a:fillRect l="-468" r="-7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3B96517-A9C9-F64E-8DB7-C37A8021DEDD}"/>
                  </a:ext>
                </a:extLst>
              </p:cNvPr>
              <p:cNvSpPr/>
              <p:nvPr/>
            </p:nvSpPr>
            <p:spPr>
              <a:xfrm>
                <a:off x="8637814" y="399144"/>
                <a:ext cx="2726872" cy="2061031"/>
              </a:xfrm>
              <a:prstGeom prst="rect">
                <a:avLst/>
              </a:prstGeom>
              <a:solidFill>
                <a:srgbClr val="E1D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accent4">
                              <a:lumMod val="50000"/>
                            </a:schemeClr>
                          </a:solidFill>
                          <a:latin typeface="Cambria Math" panose="02040503050406030204" pitchFamily="18" charset="0"/>
                          <a:ea typeface="Cambria Math" panose="02040503050406030204" pitchFamily="18" charset="0"/>
                        </a:rPr>
                        <m:t>𝛼</m:t>
                      </m:r>
                      <m:acc>
                        <m:accPr>
                          <m:chr m:val="̅"/>
                          <m:ctrlPr>
                            <a:rPr lang="en-US" i="1" smtClean="0">
                              <a:solidFill>
                                <a:schemeClr val="accent4">
                                  <a:lumMod val="50000"/>
                                </a:schemeClr>
                              </a:solidFill>
                              <a:latin typeface="Cambria Math" panose="02040503050406030204" pitchFamily="18" charset="0"/>
                              <a:ea typeface="Cambria Math" panose="02040503050406030204" pitchFamily="18" charset="0"/>
                            </a:rPr>
                          </m:ctrlPr>
                        </m:accPr>
                        <m:e>
                          <m:r>
                            <a:rPr lang="en-US" b="0" i="1" smtClean="0">
                              <a:solidFill>
                                <a:schemeClr val="accent4">
                                  <a:lumMod val="50000"/>
                                </a:schemeClr>
                              </a:solidFill>
                              <a:latin typeface="Cambria Math" panose="02040503050406030204" pitchFamily="18" charset="0"/>
                              <a:ea typeface="Cambria Math" panose="02040503050406030204" pitchFamily="18" charset="0"/>
                            </a:rPr>
                            <m:t>𝑥</m:t>
                          </m:r>
                        </m:e>
                      </m:acc>
                      <m:r>
                        <a:rPr lang="en-US" b="0" i="1" smtClean="0">
                          <a:solidFill>
                            <a:schemeClr val="accent4">
                              <a:lumMod val="50000"/>
                            </a:schemeClr>
                          </a:solidFill>
                          <a:latin typeface="Cambria Math" panose="02040503050406030204" pitchFamily="18" charset="0"/>
                          <a:ea typeface="Cambria Math" panose="02040503050406030204" pitchFamily="18" charset="0"/>
                        </a:rPr>
                        <m:t>=</m:t>
                      </m:r>
                      <m:acc>
                        <m:accPr>
                          <m:chr m:val="̃"/>
                          <m:ctrlPr>
                            <a:rPr lang="en-US" b="0" i="1" smtClean="0">
                              <a:solidFill>
                                <a:schemeClr val="accent4">
                                  <a:lumMod val="50000"/>
                                </a:schemeClr>
                              </a:solidFill>
                              <a:latin typeface="Cambria Math" panose="02040503050406030204" pitchFamily="18" charset="0"/>
                              <a:ea typeface="Cambria Math" panose="02040503050406030204" pitchFamily="18" charset="0"/>
                            </a:rPr>
                          </m:ctrlPr>
                        </m:accPr>
                        <m:e>
                          <m:r>
                            <a:rPr lang="en-US" b="0" i="1" smtClean="0">
                              <a:solidFill>
                                <a:schemeClr val="accent4">
                                  <a:lumMod val="50000"/>
                                </a:schemeClr>
                              </a:solidFill>
                              <a:latin typeface="Cambria Math" panose="02040503050406030204" pitchFamily="18" charset="0"/>
                              <a:ea typeface="Cambria Math" panose="02040503050406030204" pitchFamily="18" charset="0"/>
                            </a:rPr>
                            <m:t>𝛼</m:t>
                          </m:r>
                        </m:e>
                      </m:acc>
                      <m:r>
                        <a:rPr lang="en-US" b="0" i="1" smtClean="0">
                          <a:solidFill>
                            <a:schemeClr val="accent4">
                              <a:lumMod val="50000"/>
                            </a:schemeClr>
                          </a:solidFill>
                          <a:latin typeface="Cambria Math" panose="02040503050406030204" pitchFamily="18" charset="0"/>
                          <a:ea typeface="Cambria Math" panose="02040503050406030204" pitchFamily="18" charset="0"/>
                        </a:rPr>
                        <m:t>𝜋</m:t>
                      </m:r>
                    </m:oMath>
                  </m:oMathPara>
                </a14:m>
                <a:endParaRPr lang="en-US" dirty="0">
                  <a:solidFill>
                    <a:schemeClr val="accent4">
                      <a:lumMod val="50000"/>
                    </a:schemeClr>
                  </a:solidFill>
                </a:endParaRPr>
              </a:p>
              <a:p>
                <a:pPr algn="ctr"/>
                <a14:m>
                  <m:oMathPara xmlns:m="http://schemas.openxmlformats.org/officeDocument/2006/math">
                    <m:oMathParaPr>
                      <m:jc m:val="centerGroup"/>
                    </m:oMathParaPr>
                    <m:oMath xmlns:m="http://schemas.openxmlformats.org/officeDocument/2006/math">
                      <m:f>
                        <m:fPr>
                          <m:ctrlPr>
                            <a:rPr lang="en-US" b="0" i="1" smtClean="0">
                              <a:solidFill>
                                <a:schemeClr val="accent4">
                                  <a:lumMod val="50000"/>
                                </a:schemeClr>
                              </a:solidFill>
                              <a:latin typeface="Cambria Math" panose="02040503050406030204" pitchFamily="18" charset="0"/>
                              <a:ea typeface="Cambria Math" panose="02040503050406030204" pitchFamily="18" charset="0"/>
                            </a:rPr>
                          </m:ctrlPr>
                        </m:fPr>
                        <m:num>
                          <m:d>
                            <m:dPr>
                              <m:ctrlPr>
                                <a:rPr lang="en-US" b="0" i="1" smtClean="0">
                                  <a:solidFill>
                                    <a:schemeClr val="accent4">
                                      <a:lumMod val="50000"/>
                                    </a:schemeClr>
                                  </a:solidFill>
                                  <a:latin typeface="Cambria Math" panose="02040503050406030204" pitchFamily="18" charset="0"/>
                                  <a:ea typeface="Cambria Math" panose="02040503050406030204" pitchFamily="18" charset="0"/>
                                </a:rPr>
                              </m:ctrlPr>
                            </m:dPr>
                            <m:e>
                              <m:sSup>
                                <m:sSupPr>
                                  <m:ctrlPr>
                                    <a:rPr lang="en-US" b="0" i="1" smtClean="0">
                                      <a:solidFill>
                                        <a:schemeClr val="accent4">
                                          <a:lumMod val="50000"/>
                                        </a:schemeClr>
                                      </a:solidFill>
                                      <a:latin typeface="Cambria Math" panose="02040503050406030204" pitchFamily="18" charset="0"/>
                                      <a:ea typeface="Cambria Math" panose="02040503050406030204" pitchFamily="18" charset="0"/>
                                    </a:rPr>
                                  </m:ctrlPr>
                                </m:sSupPr>
                                <m:e>
                                  <m:r>
                                    <a:rPr lang="en-US" b="0" i="1" smtClean="0">
                                      <a:solidFill>
                                        <a:schemeClr val="accent4">
                                          <a:lumMod val="50000"/>
                                        </a:schemeClr>
                                      </a:solidFill>
                                      <a:latin typeface="Cambria Math" panose="02040503050406030204" pitchFamily="18" charset="0"/>
                                      <a:ea typeface="Cambria Math" panose="02040503050406030204" pitchFamily="18" charset="0"/>
                                    </a:rPr>
                                    <m:t>𝜋</m:t>
                                  </m:r>
                                </m:e>
                                <m:sup>
                                  <m:r>
                                    <a:rPr lang="en-US" b="0" i="1" smtClean="0">
                                      <a:solidFill>
                                        <a:schemeClr val="accent4">
                                          <a:lumMod val="50000"/>
                                        </a:schemeClr>
                                      </a:solidFill>
                                      <a:latin typeface="Cambria Math" panose="02040503050406030204" pitchFamily="18" charset="0"/>
                                      <a:ea typeface="Cambria Math" panose="02040503050406030204" pitchFamily="18" charset="0"/>
                                    </a:rPr>
                                    <m:t>2</m:t>
                                  </m:r>
                                </m:sup>
                              </m:sSup>
                              <m:r>
                                <a:rPr lang="en-US" b="0" i="1" smtClean="0">
                                  <a:solidFill>
                                    <a:schemeClr val="accent4">
                                      <a:lumMod val="50000"/>
                                    </a:schemeClr>
                                  </a:solidFill>
                                  <a:latin typeface="Cambria Math" panose="02040503050406030204" pitchFamily="18" charset="0"/>
                                  <a:ea typeface="Cambria Math" panose="02040503050406030204" pitchFamily="18" charset="0"/>
                                </a:rPr>
                                <m:t>+</m:t>
                              </m:r>
                              <m:sSup>
                                <m:sSupPr>
                                  <m:ctrlPr>
                                    <a:rPr lang="en-US" i="1">
                                      <a:solidFill>
                                        <a:schemeClr val="accent4">
                                          <a:lumMod val="50000"/>
                                        </a:schemeClr>
                                      </a:solidFill>
                                      <a:latin typeface="Cambria Math" panose="02040503050406030204" pitchFamily="18" charset="0"/>
                                    </a:rPr>
                                  </m:ctrlPr>
                                </m:sSupPr>
                                <m:e>
                                  <m:sSub>
                                    <m:sSubPr>
                                      <m:ctrlPr>
                                        <a:rPr lang="en-US" i="1">
                                          <a:solidFill>
                                            <a:schemeClr val="accent4">
                                              <a:lumMod val="50000"/>
                                            </a:schemeClr>
                                          </a:solidFill>
                                          <a:latin typeface="Cambria Math" panose="02040503050406030204" pitchFamily="18" charset="0"/>
                                        </a:rPr>
                                      </m:ctrlPr>
                                    </m:sSubPr>
                                    <m:e>
                                      <m:r>
                                        <a:rPr lang="en-US" i="1">
                                          <a:solidFill>
                                            <a:schemeClr val="accent4">
                                              <a:lumMod val="50000"/>
                                            </a:schemeClr>
                                          </a:solidFill>
                                          <a:latin typeface="Cambria Math" panose="02040503050406030204" pitchFamily="18" charset="0"/>
                                          <a:ea typeface="Cambria Math" panose="02040503050406030204" pitchFamily="18" charset="0"/>
                                        </a:rPr>
                                        <m:t>𝜎</m:t>
                                      </m:r>
                                    </m:e>
                                    <m:sub>
                                      <m:r>
                                        <a:rPr lang="en-US" i="1">
                                          <a:solidFill>
                                            <a:schemeClr val="accent4">
                                              <a:lumMod val="50000"/>
                                            </a:schemeClr>
                                          </a:solidFill>
                                          <a:latin typeface="Cambria Math" panose="02040503050406030204" pitchFamily="18" charset="0"/>
                                        </a:rPr>
                                        <m:t>𝑠</m:t>
                                      </m:r>
                                    </m:sub>
                                  </m:sSub>
                                </m:e>
                                <m:sup>
                                  <m:r>
                                    <a:rPr lang="en-US" i="1">
                                      <a:solidFill>
                                        <a:schemeClr val="accent4">
                                          <a:lumMod val="50000"/>
                                        </a:schemeClr>
                                      </a:solidFill>
                                      <a:latin typeface="Cambria Math" panose="02040503050406030204" pitchFamily="18" charset="0"/>
                                    </a:rPr>
                                    <m:t>2</m:t>
                                  </m:r>
                                </m:sup>
                              </m:sSup>
                            </m:e>
                          </m:d>
                        </m:num>
                        <m:den>
                          <m:sSup>
                            <m:sSupPr>
                              <m:ctrlPr>
                                <a:rPr lang="en-US" i="1">
                                  <a:solidFill>
                                    <a:schemeClr val="accent4">
                                      <a:lumMod val="50000"/>
                                    </a:schemeClr>
                                  </a:solidFill>
                                  <a:latin typeface="Cambria Math" panose="02040503050406030204" pitchFamily="18" charset="0"/>
                                </a:rPr>
                              </m:ctrlPr>
                            </m:sSupPr>
                            <m:e>
                              <m:sSub>
                                <m:sSubPr>
                                  <m:ctrlPr>
                                    <a:rPr lang="en-US" i="1">
                                      <a:solidFill>
                                        <a:schemeClr val="accent4">
                                          <a:lumMod val="50000"/>
                                        </a:schemeClr>
                                      </a:solidFill>
                                      <a:latin typeface="Cambria Math" panose="02040503050406030204" pitchFamily="18" charset="0"/>
                                    </a:rPr>
                                  </m:ctrlPr>
                                </m:sSubPr>
                                <m:e>
                                  <m:r>
                                    <a:rPr lang="en-US" i="1">
                                      <a:solidFill>
                                        <a:schemeClr val="accent4">
                                          <a:lumMod val="50000"/>
                                        </a:schemeClr>
                                      </a:solidFill>
                                      <a:latin typeface="Cambria Math" panose="02040503050406030204" pitchFamily="18" charset="0"/>
                                      <a:ea typeface="Cambria Math" panose="02040503050406030204" pitchFamily="18" charset="0"/>
                                    </a:rPr>
                                    <m:t>𝜎</m:t>
                                  </m:r>
                                </m:e>
                                <m:sub>
                                  <m:r>
                                    <a:rPr lang="en-US" i="1">
                                      <a:solidFill>
                                        <a:schemeClr val="accent4">
                                          <a:lumMod val="50000"/>
                                        </a:schemeClr>
                                      </a:solidFill>
                                      <a:latin typeface="Cambria Math" panose="02040503050406030204" pitchFamily="18" charset="0"/>
                                      <a:ea typeface="Cambria Math" panose="02040503050406030204" pitchFamily="18" charset="0"/>
                                    </a:rPr>
                                    <m:t>𝜀</m:t>
                                  </m:r>
                                </m:sub>
                              </m:sSub>
                            </m:e>
                            <m:sup>
                              <m:r>
                                <a:rPr lang="en-US" i="1">
                                  <a:solidFill>
                                    <a:schemeClr val="accent4">
                                      <a:lumMod val="50000"/>
                                    </a:schemeClr>
                                  </a:solidFill>
                                  <a:latin typeface="Cambria Math" panose="02040503050406030204" pitchFamily="18" charset="0"/>
                                </a:rPr>
                                <m:t>2</m:t>
                              </m:r>
                            </m:sup>
                          </m:sSup>
                          <m:r>
                            <a:rPr lang="en-US" b="0" i="1" smtClean="0">
                              <a:solidFill>
                                <a:schemeClr val="accent4">
                                  <a:lumMod val="50000"/>
                                </a:schemeClr>
                              </a:solidFill>
                              <a:latin typeface="Cambria Math" panose="02040503050406030204" pitchFamily="18" charset="0"/>
                            </a:rPr>
                            <m:t>𝐴</m:t>
                          </m:r>
                        </m:den>
                      </m:f>
                      <m:r>
                        <a:rPr lang="en-US" i="1">
                          <a:solidFill>
                            <a:schemeClr val="accent4">
                              <a:lumMod val="50000"/>
                            </a:schemeClr>
                          </a:solidFill>
                          <a:latin typeface="Cambria Math" panose="02040503050406030204" pitchFamily="18" charset="0"/>
                          <a:ea typeface="Cambria Math" panose="02040503050406030204" pitchFamily="18" charset="0"/>
                        </a:rPr>
                        <m:t>=</m:t>
                      </m:r>
                      <m:acc>
                        <m:accPr>
                          <m:chr m:val="̃"/>
                          <m:ctrlPr>
                            <a:rPr lang="en-US" i="1">
                              <a:solidFill>
                                <a:schemeClr val="accent4">
                                  <a:lumMod val="50000"/>
                                </a:schemeClr>
                              </a:solidFill>
                              <a:latin typeface="Cambria Math" panose="02040503050406030204" pitchFamily="18" charset="0"/>
                              <a:ea typeface="Cambria Math" panose="02040503050406030204" pitchFamily="18" charset="0"/>
                            </a:rPr>
                          </m:ctrlPr>
                        </m:accPr>
                        <m:e>
                          <m:r>
                            <a:rPr lang="en-US" i="1">
                              <a:solidFill>
                                <a:schemeClr val="accent4">
                                  <a:lumMod val="50000"/>
                                </a:schemeClr>
                              </a:solidFill>
                              <a:latin typeface="Cambria Math" panose="02040503050406030204" pitchFamily="18" charset="0"/>
                              <a:ea typeface="Cambria Math" panose="02040503050406030204" pitchFamily="18" charset="0"/>
                            </a:rPr>
                            <m:t>𝛼</m:t>
                          </m:r>
                        </m:e>
                      </m:acc>
                      <m:r>
                        <a:rPr lang="en-US" i="1">
                          <a:solidFill>
                            <a:schemeClr val="accent4">
                              <a:lumMod val="50000"/>
                            </a:schemeClr>
                          </a:solidFill>
                          <a:latin typeface="Cambria Math" panose="02040503050406030204" pitchFamily="18" charset="0"/>
                          <a:ea typeface="Cambria Math" panose="02040503050406030204" pitchFamily="18" charset="0"/>
                        </a:rPr>
                        <m:t>𝜋</m:t>
                      </m:r>
                    </m:oMath>
                  </m:oMathPara>
                </a14:m>
                <a:endParaRPr lang="en-US" dirty="0">
                  <a:solidFill>
                    <a:schemeClr val="accent4">
                      <a:lumMod val="50000"/>
                    </a:schemeClr>
                  </a:solidFill>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lang="en-US" i="1">
                              <a:solidFill>
                                <a:schemeClr val="accent4">
                                  <a:lumMod val="50000"/>
                                </a:schemeClr>
                              </a:solidFill>
                              <a:latin typeface="Cambria Math" panose="02040503050406030204" pitchFamily="18" charset="0"/>
                              <a:ea typeface="Cambria Math" panose="02040503050406030204" pitchFamily="18" charset="0"/>
                            </a:rPr>
                          </m:ctrlPr>
                        </m:accPr>
                        <m:e>
                          <m:r>
                            <a:rPr lang="en-US" i="1">
                              <a:solidFill>
                                <a:schemeClr val="accent4">
                                  <a:lumMod val="50000"/>
                                </a:schemeClr>
                              </a:solidFill>
                              <a:latin typeface="Cambria Math" panose="02040503050406030204" pitchFamily="18" charset="0"/>
                              <a:ea typeface="Cambria Math" panose="02040503050406030204" pitchFamily="18" charset="0"/>
                            </a:rPr>
                            <m:t>𝛼</m:t>
                          </m:r>
                        </m:e>
                      </m:acc>
                      <m:r>
                        <a:rPr lang="en-US" b="0" i="1" smtClean="0">
                          <a:solidFill>
                            <a:schemeClr val="accent4">
                              <a:lumMod val="50000"/>
                            </a:schemeClr>
                          </a:solidFill>
                          <a:latin typeface="Cambria Math" panose="02040503050406030204" pitchFamily="18" charset="0"/>
                          <a:ea typeface="Cambria Math" panose="02040503050406030204" pitchFamily="18" charset="0"/>
                        </a:rPr>
                        <m:t>=</m:t>
                      </m:r>
                      <m:f>
                        <m:fPr>
                          <m:ctrlPr>
                            <a:rPr lang="en-US" i="1">
                              <a:solidFill>
                                <a:schemeClr val="accent4">
                                  <a:lumMod val="50000"/>
                                </a:schemeClr>
                              </a:solidFill>
                              <a:latin typeface="Cambria Math" panose="02040503050406030204" pitchFamily="18" charset="0"/>
                              <a:ea typeface="Cambria Math" panose="02040503050406030204" pitchFamily="18" charset="0"/>
                            </a:rPr>
                          </m:ctrlPr>
                        </m:fPr>
                        <m:num>
                          <m:d>
                            <m:dPr>
                              <m:ctrlPr>
                                <a:rPr lang="en-US" i="1">
                                  <a:solidFill>
                                    <a:schemeClr val="accent4">
                                      <a:lumMod val="50000"/>
                                    </a:schemeClr>
                                  </a:solidFill>
                                  <a:latin typeface="Cambria Math" panose="02040503050406030204" pitchFamily="18" charset="0"/>
                                  <a:ea typeface="Cambria Math" panose="02040503050406030204" pitchFamily="18" charset="0"/>
                                </a:rPr>
                              </m:ctrlPr>
                            </m:dPr>
                            <m:e>
                              <m:sSup>
                                <m:sSupPr>
                                  <m:ctrlPr>
                                    <a:rPr lang="en-US" i="1">
                                      <a:solidFill>
                                        <a:schemeClr val="accent4">
                                          <a:lumMod val="50000"/>
                                        </a:schemeClr>
                                      </a:solidFill>
                                      <a:latin typeface="Cambria Math" panose="02040503050406030204" pitchFamily="18" charset="0"/>
                                      <a:ea typeface="Cambria Math" panose="02040503050406030204" pitchFamily="18" charset="0"/>
                                    </a:rPr>
                                  </m:ctrlPr>
                                </m:sSupPr>
                                <m:e>
                                  <m:r>
                                    <a:rPr lang="en-US" i="1">
                                      <a:solidFill>
                                        <a:schemeClr val="accent4">
                                          <a:lumMod val="50000"/>
                                        </a:schemeClr>
                                      </a:solidFill>
                                      <a:latin typeface="Cambria Math" panose="02040503050406030204" pitchFamily="18" charset="0"/>
                                      <a:ea typeface="Cambria Math" panose="02040503050406030204" pitchFamily="18" charset="0"/>
                                    </a:rPr>
                                    <m:t>𝜋</m:t>
                                  </m:r>
                                </m:e>
                                <m:sup>
                                  <m:r>
                                    <a:rPr lang="en-US" i="1">
                                      <a:solidFill>
                                        <a:schemeClr val="accent4">
                                          <a:lumMod val="50000"/>
                                        </a:schemeClr>
                                      </a:solidFill>
                                      <a:latin typeface="Cambria Math" panose="02040503050406030204" pitchFamily="18" charset="0"/>
                                      <a:ea typeface="Cambria Math" panose="02040503050406030204" pitchFamily="18" charset="0"/>
                                    </a:rPr>
                                    <m:t>2</m:t>
                                  </m:r>
                                </m:sup>
                              </m:sSup>
                              <m:r>
                                <a:rPr lang="en-US" i="1">
                                  <a:solidFill>
                                    <a:schemeClr val="accent4">
                                      <a:lumMod val="50000"/>
                                    </a:schemeClr>
                                  </a:solidFill>
                                  <a:latin typeface="Cambria Math" panose="02040503050406030204" pitchFamily="18" charset="0"/>
                                  <a:ea typeface="Cambria Math" panose="02040503050406030204" pitchFamily="18" charset="0"/>
                                </a:rPr>
                                <m:t>+</m:t>
                              </m:r>
                              <m:sSup>
                                <m:sSupPr>
                                  <m:ctrlPr>
                                    <a:rPr lang="en-US" i="1">
                                      <a:solidFill>
                                        <a:schemeClr val="accent4">
                                          <a:lumMod val="50000"/>
                                        </a:schemeClr>
                                      </a:solidFill>
                                      <a:latin typeface="Cambria Math" panose="02040503050406030204" pitchFamily="18" charset="0"/>
                                    </a:rPr>
                                  </m:ctrlPr>
                                </m:sSupPr>
                                <m:e>
                                  <m:sSub>
                                    <m:sSubPr>
                                      <m:ctrlPr>
                                        <a:rPr lang="en-US" i="1">
                                          <a:solidFill>
                                            <a:schemeClr val="accent4">
                                              <a:lumMod val="50000"/>
                                            </a:schemeClr>
                                          </a:solidFill>
                                          <a:latin typeface="Cambria Math" panose="02040503050406030204" pitchFamily="18" charset="0"/>
                                        </a:rPr>
                                      </m:ctrlPr>
                                    </m:sSubPr>
                                    <m:e>
                                      <m:r>
                                        <a:rPr lang="en-US" i="1">
                                          <a:solidFill>
                                            <a:schemeClr val="accent4">
                                              <a:lumMod val="50000"/>
                                            </a:schemeClr>
                                          </a:solidFill>
                                          <a:latin typeface="Cambria Math" panose="02040503050406030204" pitchFamily="18" charset="0"/>
                                          <a:ea typeface="Cambria Math" panose="02040503050406030204" pitchFamily="18" charset="0"/>
                                        </a:rPr>
                                        <m:t>𝜎</m:t>
                                      </m:r>
                                    </m:e>
                                    <m:sub>
                                      <m:r>
                                        <a:rPr lang="en-US" i="1">
                                          <a:solidFill>
                                            <a:schemeClr val="accent4">
                                              <a:lumMod val="50000"/>
                                            </a:schemeClr>
                                          </a:solidFill>
                                          <a:latin typeface="Cambria Math" panose="02040503050406030204" pitchFamily="18" charset="0"/>
                                        </a:rPr>
                                        <m:t>𝑠</m:t>
                                      </m:r>
                                    </m:sub>
                                  </m:sSub>
                                </m:e>
                                <m:sup>
                                  <m:r>
                                    <a:rPr lang="en-US" i="1">
                                      <a:solidFill>
                                        <a:schemeClr val="accent4">
                                          <a:lumMod val="50000"/>
                                        </a:schemeClr>
                                      </a:solidFill>
                                      <a:latin typeface="Cambria Math" panose="02040503050406030204" pitchFamily="18" charset="0"/>
                                    </a:rPr>
                                    <m:t>2</m:t>
                                  </m:r>
                                </m:sup>
                              </m:sSup>
                            </m:e>
                          </m:d>
                        </m:num>
                        <m:den>
                          <m:sSup>
                            <m:sSupPr>
                              <m:ctrlPr>
                                <a:rPr lang="en-US" i="1">
                                  <a:solidFill>
                                    <a:schemeClr val="accent4">
                                      <a:lumMod val="50000"/>
                                    </a:schemeClr>
                                  </a:solidFill>
                                  <a:latin typeface="Cambria Math" panose="02040503050406030204" pitchFamily="18" charset="0"/>
                                </a:rPr>
                              </m:ctrlPr>
                            </m:sSupPr>
                            <m:e>
                              <m:sSub>
                                <m:sSubPr>
                                  <m:ctrlPr>
                                    <a:rPr lang="en-US" i="1">
                                      <a:solidFill>
                                        <a:schemeClr val="accent4">
                                          <a:lumMod val="50000"/>
                                        </a:schemeClr>
                                      </a:solidFill>
                                      <a:latin typeface="Cambria Math" panose="02040503050406030204" pitchFamily="18" charset="0"/>
                                    </a:rPr>
                                  </m:ctrlPr>
                                </m:sSubPr>
                                <m:e>
                                  <m:r>
                                    <a:rPr lang="en-US" i="1">
                                      <a:solidFill>
                                        <a:schemeClr val="accent4">
                                          <a:lumMod val="50000"/>
                                        </a:schemeClr>
                                      </a:solidFill>
                                      <a:latin typeface="Cambria Math" panose="02040503050406030204" pitchFamily="18" charset="0"/>
                                      <a:ea typeface="Cambria Math" panose="02040503050406030204" pitchFamily="18" charset="0"/>
                                    </a:rPr>
                                    <m:t>𝜎</m:t>
                                  </m:r>
                                </m:e>
                                <m:sub>
                                  <m:r>
                                    <a:rPr lang="en-US" i="1">
                                      <a:solidFill>
                                        <a:schemeClr val="accent4">
                                          <a:lumMod val="50000"/>
                                        </a:schemeClr>
                                      </a:solidFill>
                                      <a:latin typeface="Cambria Math" panose="02040503050406030204" pitchFamily="18" charset="0"/>
                                      <a:ea typeface="Cambria Math" panose="02040503050406030204" pitchFamily="18" charset="0"/>
                                    </a:rPr>
                                    <m:t>𝜀</m:t>
                                  </m:r>
                                </m:sub>
                              </m:sSub>
                            </m:e>
                            <m:sup>
                              <m:r>
                                <a:rPr lang="en-US" i="1">
                                  <a:solidFill>
                                    <a:schemeClr val="accent4">
                                      <a:lumMod val="50000"/>
                                    </a:schemeClr>
                                  </a:solidFill>
                                  <a:latin typeface="Cambria Math" panose="02040503050406030204" pitchFamily="18" charset="0"/>
                                </a:rPr>
                                <m:t>2</m:t>
                              </m:r>
                            </m:sup>
                          </m:sSup>
                          <m:r>
                            <a:rPr lang="en-US" i="1">
                              <a:solidFill>
                                <a:schemeClr val="accent4">
                                  <a:lumMod val="50000"/>
                                </a:schemeClr>
                              </a:solidFill>
                              <a:latin typeface="Cambria Math" panose="02040503050406030204" pitchFamily="18" charset="0"/>
                            </a:rPr>
                            <m:t>𝐴</m:t>
                          </m:r>
                          <m:r>
                            <a:rPr lang="en-US" i="1" smtClean="0">
                              <a:solidFill>
                                <a:schemeClr val="accent4">
                                  <a:lumMod val="50000"/>
                                </a:schemeClr>
                              </a:solidFill>
                              <a:latin typeface="Cambria Math" panose="02040503050406030204" pitchFamily="18" charset="0"/>
                              <a:ea typeface="Cambria Math" panose="02040503050406030204" pitchFamily="18" charset="0"/>
                            </a:rPr>
                            <m:t>𝜋</m:t>
                          </m:r>
                        </m:den>
                      </m:f>
                    </m:oMath>
                  </m:oMathPara>
                </a14:m>
                <a:endParaRPr lang="en-US" dirty="0">
                  <a:solidFill>
                    <a:schemeClr val="accent4">
                      <a:lumMod val="50000"/>
                    </a:schemeClr>
                  </a:solidFill>
                </a:endParaRPr>
              </a:p>
            </p:txBody>
          </p:sp>
        </mc:Choice>
        <mc:Fallback xmlns="">
          <p:sp>
            <p:nvSpPr>
              <p:cNvPr id="7" name="Rectangle 6">
                <a:extLst>
                  <a:ext uri="{FF2B5EF4-FFF2-40B4-BE49-F238E27FC236}">
                    <a16:creationId xmlns:a16="http://schemas.microsoft.com/office/drawing/2014/main" id="{E3B96517-A9C9-F64E-8DB7-C37A8021DEDD}"/>
                  </a:ext>
                </a:extLst>
              </p:cNvPr>
              <p:cNvSpPr>
                <a:spLocks noRot="1" noChangeAspect="1" noMove="1" noResize="1" noEditPoints="1" noAdjustHandles="1" noChangeArrowheads="1" noChangeShapeType="1" noTextEdit="1"/>
              </p:cNvSpPr>
              <p:nvPr/>
            </p:nvSpPr>
            <p:spPr>
              <a:xfrm>
                <a:off x="8637814" y="399144"/>
                <a:ext cx="2726872" cy="206103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75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96BBD-CD21-E140-900A-656A9E58101C}"/>
              </a:ext>
            </a:extLst>
          </p:cNvPr>
          <p:cNvSpPr/>
          <p:nvPr/>
        </p:nvSpPr>
        <p:spPr>
          <a:xfrm>
            <a:off x="263978" y="203199"/>
            <a:ext cx="10847614" cy="1393372"/>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chemeClr val="tx1"/>
                </a:solidFill>
              </a:rPr>
              <a:t>To understand why this paradoxical result obtains even though both agents view returns as normal, and therefore have utility functions over mean and variance. Let us reexamine the returns to the manager’s portfolio:</a:t>
            </a:r>
          </a:p>
        </p:txBody>
      </p:sp>
      <p:pic>
        <p:nvPicPr>
          <p:cNvPr id="4" name="Picture 3">
            <a:extLst>
              <a:ext uri="{FF2B5EF4-FFF2-40B4-BE49-F238E27FC236}">
                <a16:creationId xmlns:a16="http://schemas.microsoft.com/office/drawing/2014/main" id="{C01478E8-B643-A64D-89D4-986AF9950DE5}"/>
              </a:ext>
            </a:extLst>
          </p:cNvPr>
          <p:cNvPicPr>
            <a:picLocks noChangeAspect="1"/>
          </p:cNvPicPr>
          <p:nvPr/>
        </p:nvPicPr>
        <p:blipFill>
          <a:blip r:embed="rId3"/>
          <a:stretch>
            <a:fillRect/>
          </a:stretch>
        </p:blipFill>
        <p:spPr>
          <a:xfrm>
            <a:off x="1204686" y="1787073"/>
            <a:ext cx="8861908" cy="1783442"/>
          </a:xfrm>
          <a:prstGeom prst="rect">
            <a:avLst/>
          </a:prstGeom>
        </p:spPr>
      </p:pic>
      <p:sp>
        <p:nvSpPr>
          <p:cNvPr id="5" name="Rectangle 4">
            <a:extLst>
              <a:ext uri="{FF2B5EF4-FFF2-40B4-BE49-F238E27FC236}">
                <a16:creationId xmlns:a16="http://schemas.microsoft.com/office/drawing/2014/main" id="{382E1076-51B3-FB47-BEEF-90E6AED08FE5}"/>
              </a:ext>
            </a:extLst>
          </p:cNvPr>
          <p:cNvSpPr/>
          <p:nvPr/>
        </p:nvSpPr>
        <p:spPr>
          <a:xfrm>
            <a:off x="263978" y="3775531"/>
            <a:ext cx="10847614" cy="2581726"/>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chemeClr val="tx1"/>
                </a:solidFill>
              </a:rPr>
              <a:t>How is it that the manager’s portfolio has a non-normal distribution even though the manager and the observer both face normal conditional returns? </a:t>
            </a:r>
          </a:p>
          <a:p>
            <a:endParaRPr lang="en-US" dirty="0">
              <a:solidFill>
                <a:schemeClr val="tx1"/>
              </a:solidFill>
            </a:endParaRPr>
          </a:p>
          <a:p>
            <a:r>
              <a:rPr lang="en-US" dirty="0">
                <a:solidFill>
                  <a:schemeClr val="tx1"/>
                </a:solidFill>
              </a:rPr>
              <a:t>The answer is that the manager faces returns that are normal conditional on s, but that the product of </a:t>
            </a:r>
            <a:r>
              <a:rPr lang="en-US" u="sng" dirty="0">
                <a:solidFill>
                  <a:schemeClr val="tx1"/>
                </a:solidFill>
              </a:rPr>
              <a:t>his portfolio choice as a function of s </a:t>
            </a:r>
            <a:r>
              <a:rPr lang="en-US" dirty="0">
                <a:solidFill>
                  <a:schemeClr val="tx1"/>
                </a:solidFill>
              </a:rPr>
              <a:t>and </a:t>
            </a:r>
            <a:r>
              <a:rPr lang="en-US" u="sng" dirty="0">
                <a:solidFill>
                  <a:schemeClr val="tx1"/>
                </a:solidFill>
              </a:rPr>
              <a:t>the return as a function of s </a:t>
            </a:r>
            <a:r>
              <a:rPr lang="en-US" dirty="0">
                <a:solidFill>
                  <a:schemeClr val="tx1"/>
                </a:solidFill>
              </a:rPr>
              <a:t>is no longer normally distributed, therefore, is outside the domain on which manager’s utility depends on only on the mean and variance of returns.**</a:t>
            </a:r>
          </a:p>
        </p:txBody>
      </p:sp>
      <p:sp>
        <p:nvSpPr>
          <p:cNvPr id="6" name="TextBox 5">
            <a:extLst>
              <a:ext uri="{FF2B5EF4-FFF2-40B4-BE49-F238E27FC236}">
                <a16:creationId xmlns:a16="http://schemas.microsoft.com/office/drawing/2014/main" id="{D1FCC5D4-B969-B442-8D37-F15D8E3AE9E0}"/>
              </a:ext>
            </a:extLst>
          </p:cNvPr>
          <p:cNvSpPr txBox="1"/>
          <p:nvPr/>
        </p:nvSpPr>
        <p:spPr>
          <a:xfrm>
            <a:off x="10066594" y="3201183"/>
            <a:ext cx="40640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3902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BD1046-6F5B-FB47-B111-E8C45A1D9145}"/>
              </a:ext>
            </a:extLst>
          </p:cNvPr>
          <p:cNvSpPr/>
          <p:nvPr/>
        </p:nvSpPr>
        <p:spPr>
          <a:xfrm>
            <a:off x="122711" y="96322"/>
            <a:ext cx="10821060" cy="7600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II. </a:t>
            </a:r>
            <a:r>
              <a:rPr lang="en-US" sz="2800" dirty="0">
                <a:solidFill>
                  <a:schemeClr val="bg1"/>
                </a:solidFill>
              </a:rPr>
              <a:t>Mean-Variance Analysis and Informed Portfolio Choice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6A2F88C-6606-4141-8342-7125FAD5144D}"/>
                  </a:ext>
                </a:extLst>
              </p:cNvPr>
              <p:cNvSpPr txBox="1"/>
              <p:nvPr/>
            </p:nvSpPr>
            <p:spPr>
              <a:xfrm>
                <a:off x="122711" y="1135191"/>
                <a:ext cx="11532260" cy="1754326"/>
              </a:xfrm>
              <a:prstGeom prst="rect">
                <a:avLst/>
              </a:prstGeom>
              <a:noFill/>
            </p:spPr>
            <p:txBody>
              <a:bodyPr wrap="square" rtlCol="0">
                <a:spAutoFit/>
              </a:bodyPr>
              <a:lstStyle/>
              <a:p>
                <a:r>
                  <a:rPr lang="en-US" dirty="0"/>
                  <a:t>If there are n assets, the managed portfolio </a:t>
                </a:r>
                <a14:m>
                  <m:oMath xmlns:m="http://schemas.openxmlformats.org/officeDocument/2006/math">
                    <m:r>
                      <a:rPr lang="en-US" i="1">
                        <a:latin typeface="Cambria Math" panose="02040503050406030204" pitchFamily="18" charset="0"/>
                        <a:ea typeface="Cambria Math" panose="02040503050406030204" pitchFamily="18" charset="0"/>
                      </a:rPr>
                      <m:t>𝛾</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oMath>
                </a14:m>
                <a:r>
                  <a:rPr lang="en-US" dirty="0"/>
                  <a:t> is an n-vector of weights summing to one in every state s. In general, we can simply assume that </a:t>
                </a:r>
                <a14:m>
                  <m:oMath xmlns:m="http://schemas.openxmlformats.org/officeDocument/2006/math">
                    <m:r>
                      <a:rPr lang="en-US" i="1">
                        <a:latin typeface="Cambria Math" panose="02040503050406030204" pitchFamily="18" charset="0"/>
                        <a:ea typeface="Cambria Math" panose="02040503050406030204" pitchFamily="18" charset="0"/>
                      </a:rPr>
                      <m:t>𝛾</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oMath>
                </a14:m>
                <a:r>
                  <a:rPr lang="en-US" dirty="0"/>
                  <a:t> is efficient, conditional on s.*</a:t>
                </a:r>
              </a:p>
              <a:p>
                <a:r>
                  <a:rPr lang="en-US" dirty="0"/>
                  <a:t>Let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 </m:t>
                    </m:r>
                  </m:oMath>
                </a14:m>
                <a:r>
                  <a:rPr lang="en-US" dirty="0"/>
                  <a:t>be the vector of random asset returns, the observer’s perception of average returns is given by</a:t>
                </a:r>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𝑠</m:t>
                          </m:r>
                        </m:sub>
                      </m:sSub>
                      <m:r>
                        <a:rPr lang="en-US" i="1">
                          <a:latin typeface="Cambria Math" panose="02040503050406030204" pitchFamily="18" charset="0"/>
                        </a:rPr>
                        <m:t>𝐸</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e>
                          <m:r>
                            <a:rPr lang="en-US" i="1">
                              <a:latin typeface="Cambria Math" panose="02040503050406030204" pitchFamily="18" charset="0"/>
                            </a:rPr>
                            <m:t>𝑠</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𝑠</m:t>
                          </m:r>
                        </m:sub>
                      </m:sSub>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𝑠</m:t>
                                  </m:r>
                                </m:e>
                              </m:acc>
                            </m:e>
                          </m:d>
                        </m:e>
                      </m:d>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𝜇</m:t>
                      </m:r>
                    </m:oMath>
                  </m:oMathPara>
                </a14:m>
                <a:endParaRPr lang="en-US" dirty="0"/>
              </a:p>
              <a:p>
                <a:endParaRPr lang="en-US" dirty="0"/>
              </a:p>
            </p:txBody>
          </p:sp>
        </mc:Choice>
        <mc:Fallback xmlns="">
          <p:sp>
            <p:nvSpPr>
              <p:cNvPr id="4" name="TextBox 3">
                <a:extLst>
                  <a:ext uri="{FF2B5EF4-FFF2-40B4-BE49-F238E27FC236}">
                    <a16:creationId xmlns:a16="http://schemas.microsoft.com/office/drawing/2014/main" id="{C6A2F88C-6606-4141-8342-7125FAD5144D}"/>
                  </a:ext>
                </a:extLst>
              </p:cNvPr>
              <p:cNvSpPr txBox="1">
                <a:spLocks noRot="1" noChangeAspect="1" noMove="1" noResize="1" noEditPoints="1" noAdjustHandles="1" noChangeArrowheads="1" noChangeShapeType="1" noTextEdit="1"/>
              </p:cNvSpPr>
              <p:nvPr/>
            </p:nvSpPr>
            <p:spPr>
              <a:xfrm>
                <a:off x="122711" y="1135191"/>
                <a:ext cx="11532260" cy="1754326"/>
              </a:xfrm>
              <a:prstGeom prst="rect">
                <a:avLst/>
              </a:prstGeom>
              <a:blipFill>
                <a:blip r:embed="rId3"/>
                <a:stretch>
                  <a:fillRect l="-440" t="-71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7EF361F-A2AD-F541-8688-3155D8DCD7B1}"/>
              </a:ext>
            </a:extLst>
          </p:cNvPr>
          <p:cNvPicPr>
            <a:picLocks noChangeAspect="1"/>
          </p:cNvPicPr>
          <p:nvPr/>
        </p:nvPicPr>
        <p:blipFill>
          <a:blip r:embed="rId4"/>
          <a:stretch>
            <a:fillRect/>
          </a:stretch>
        </p:blipFill>
        <p:spPr>
          <a:xfrm>
            <a:off x="122711" y="2744712"/>
            <a:ext cx="7034720" cy="3583517"/>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4D4B153-89B6-A84F-AB5D-A7840CC9DB0D}"/>
                  </a:ext>
                </a:extLst>
              </p:cNvPr>
              <p:cNvSpPr/>
              <p:nvPr/>
            </p:nvSpPr>
            <p:spPr>
              <a:xfrm>
                <a:off x="7354034" y="2744713"/>
                <a:ext cx="4715255" cy="3351288"/>
              </a:xfrm>
              <a:prstGeom prst="rect">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600" b="0" i="1" smtClean="0">
                        <a:solidFill>
                          <a:schemeClr val="tx1"/>
                        </a:solidFill>
                        <a:latin typeface="Cambria Math" panose="02040503050406030204" pitchFamily="18" charset="0"/>
                      </a:rPr>
                      <m:t>𝑐𝑜𝑣</m:t>
                    </m:r>
                    <m:d>
                      <m:dPr>
                        <m:ctrlPr>
                          <a:rPr lang="en-US" sz="1600" b="0" i="1" smtClean="0">
                            <a:solidFill>
                              <a:schemeClr val="tx1"/>
                            </a:solidFill>
                            <a:latin typeface="Cambria Math" panose="02040503050406030204" pitchFamily="18" charset="0"/>
                          </a:rPr>
                        </m:ctrlPr>
                      </m:dPr>
                      <m:e>
                        <m:acc>
                          <m:accPr>
                            <m:chr m:val="̃"/>
                            <m:ctrlPr>
                              <a:rPr lang="en-US" sz="1600" i="1">
                                <a:solidFill>
                                  <a:schemeClr val="tx1"/>
                                </a:solidFill>
                                <a:latin typeface="Cambria Math" panose="02040503050406030204" pitchFamily="18" charset="0"/>
                              </a:rPr>
                            </m:ctrlPr>
                          </m:accPr>
                          <m:e>
                            <m:r>
                              <a:rPr lang="en-US" sz="1600" i="1">
                                <a:solidFill>
                                  <a:schemeClr val="tx1"/>
                                </a:solidFill>
                                <a:latin typeface="Cambria Math" panose="02040503050406030204" pitchFamily="18" charset="0"/>
                              </a:rPr>
                              <m:t>𝑥</m:t>
                            </m:r>
                          </m:e>
                        </m:acc>
                        <m:r>
                          <a:rPr lang="en-US" sz="1600" b="0" i="0" smtClean="0">
                            <a:solidFill>
                              <a:schemeClr val="tx1"/>
                            </a:solidFill>
                            <a:latin typeface="Cambria Math" panose="02040503050406030204" pitchFamily="18" charset="0"/>
                          </a:rPr>
                          <m:t>,</m:t>
                        </m:r>
                        <m:acc>
                          <m:accPr>
                            <m:chr m:val="̃"/>
                            <m:ctrlPr>
                              <a:rPr lang="en-US" sz="1600" i="1">
                                <a:solidFill>
                                  <a:schemeClr val="tx1"/>
                                </a:solidFill>
                                <a:latin typeface="Cambria Math" panose="02040503050406030204" pitchFamily="18" charset="0"/>
                              </a:rPr>
                            </m:ctrlPr>
                          </m:accPr>
                          <m:e>
                            <m:r>
                              <a:rPr lang="en-US" sz="1600" i="1">
                                <a:solidFill>
                                  <a:schemeClr val="tx1"/>
                                </a:solidFill>
                                <a:latin typeface="Cambria Math" panose="02040503050406030204" pitchFamily="18" charset="0"/>
                              </a:rPr>
                              <m:t>𝑥</m:t>
                            </m:r>
                          </m:e>
                        </m:acc>
                      </m:e>
                    </m:d>
                    <m:r>
                      <a:rPr lang="en-US" sz="1600" b="0" i="0"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𝐸</m:t>
                        </m:r>
                      </m:e>
                      <m:sub>
                        <m:r>
                          <a:rPr lang="en-US" sz="1600" b="0" i="1" smtClean="0">
                            <a:solidFill>
                              <a:schemeClr val="tx1"/>
                            </a:solidFill>
                            <a:latin typeface="Cambria Math" panose="02040503050406030204" pitchFamily="18" charset="0"/>
                          </a:rPr>
                          <m:t>𝑠</m:t>
                        </m:r>
                      </m:sub>
                    </m:sSub>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𝑉</m:t>
                        </m:r>
                      </m:e>
                      <m:sub>
                        <m:r>
                          <a:rPr lang="en-US" sz="1600" b="0" i="1" smtClean="0">
                            <a:solidFill>
                              <a:schemeClr val="tx1"/>
                            </a:solidFill>
                            <a:latin typeface="Cambria Math" panose="02040503050406030204" pitchFamily="18" charset="0"/>
                          </a:rPr>
                          <m:t>𝑖𝑗</m:t>
                        </m:r>
                      </m:sub>
                    </m:sSub>
                    <m:d>
                      <m:dPr>
                        <m:ctrlPr>
                          <a:rPr lang="en-US" sz="1600" b="0" i="1" smtClean="0">
                            <a:solidFill>
                              <a:schemeClr val="tx1"/>
                            </a:solidFill>
                            <a:latin typeface="Cambria Math" panose="02040503050406030204" pitchFamily="18" charset="0"/>
                          </a:rPr>
                        </m:ctrlPr>
                      </m:dPr>
                      <m:e>
                        <m:acc>
                          <m:accPr>
                            <m:chr m:val="̃"/>
                            <m:ctrlPr>
                              <a:rPr lang="en-US" sz="1600" i="1">
                                <a:solidFill>
                                  <a:schemeClr val="tx1"/>
                                </a:solidFill>
                                <a:latin typeface="Cambria Math" panose="02040503050406030204" pitchFamily="18" charset="0"/>
                              </a:rPr>
                            </m:ctrlPr>
                          </m:accPr>
                          <m:e>
                            <m:r>
                              <a:rPr lang="en-US" sz="1600" b="0" i="1" smtClean="0">
                                <a:solidFill>
                                  <a:schemeClr val="tx1"/>
                                </a:solidFill>
                                <a:latin typeface="Cambria Math" panose="02040503050406030204" pitchFamily="18" charset="0"/>
                              </a:rPr>
                              <m:t>𝑠</m:t>
                            </m:r>
                          </m:e>
                        </m:acc>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𝑐𝑜𝑣</m:t>
                    </m:r>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𝜇</m:t>
                        </m:r>
                      </m:e>
                      <m:sub>
                        <m:r>
                          <a:rPr lang="en-US" sz="1600" b="0" i="1" smtClean="0">
                            <a:solidFill>
                              <a:schemeClr val="tx1"/>
                            </a:solidFill>
                            <a:latin typeface="Cambria Math" panose="02040503050406030204" pitchFamily="18" charset="0"/>
                          </a:rPr>
                          <m:t>𝑖</m:t>
                        </m:r>
                      </m:sub>
                    </m:sSub>
                    <m:d>
                      <m:dPr>
                        <m:ctrlPr>
                          <a:rPr lang="en-US" sz="1600" b="0" i="1" smtClean="0">
                            <a:solidFill>
                              <a:schemeClr val="tx1"/>
                            </a:solidFill>
                            <a:latin typeface="Cambria Math" panose="02040503050406030204" pitchFamily="18" charset="0"/>
                          </a:rPr>
                        </m:ctrlPr>
                      </m:dPr>
                      <m:e>
                        <m:acc>
                          <m:accPr>
                            <m:chr m:val="̃"/>
                            <m:ctrlPr>
                              <a:rPr lang="en-US" sz="1600" i="1" smtClean="0">
                                <a:solidFill>
                                  <a:schemeClr val="tx1"/>
                                </a:solidFill>
                                <a:latin typeface="Cambria Math" panose="02040503050406030204" pitchFamily="18" charset="0"/>
                              </a:rPr>
                            </m:ctrlPr>
                          </m:accPr>
                          <m:e>
                            <m:r>
                              <a:rPr lang="en-US" sz="1600" b="0" i="1" smtClean="0">
                                <a:solidFill>
                                  <a:schemeClr val="tx1"/>
                                </a:solidFill>
                                <a:latin typeface="Cambria Math" panose="02040503050406030204" pitchFamily="18" charset="0"/>
                              </a:rPr>
                              <m:t>𝑠</m:t>
                            </m:r>
                          </m:e>
                        </m:acc>
                      </m:e>
                    </m:d>
                    <m:r>
                      <a:rPr lang="en-US" sz="1600" b="0" i="1" smtClean="0">
                        <a:solidFill>
                          <a:schemeClr val="tx1"/>
                        </a:solidFill>
                        <a:latin typeface="Cambria Math" panose="02040503050406030204" pitchFamily="18" charset="0"/>
                      </a:rPr>
                      <m:t>,</m:t>
                    </m:r>
                  </m:oMath>
                </a14:m>
                <a:r>
                  <a:rPr lang="en-US" sz="1600" dirty="0">
                    <a:solidFill>
                      <a:schemeClr val="tx1"/>
                    </a:solidFill>
                  </a:rPr>
                  <a:t>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𝜇</m:t>
                        </m:r>
                      </m:e>
                      <m:sub>
                        <m:r>
                          <a:rPr lang="en-US" sz="1600" b="0" i="1" smtClean="0">
                            <a:solidFill>
                              <a:schemeClr val="tx1"/>
                            </a:solidFill>
                            <a:latin typeface="Cambria Math" panose="02040503050406030204" pitchFamily="18" charset="0"/>
                            <a:ea typeface="Cambria Math" panose="02040503050406030204" pitchFamily="18" charset="0"/>
                          </a:rPr>
                          <m:t>𝑗</m:t>
                        </m:r>
                      </m:sub>
                    </m:sSub>
                    <m:d>
                      <m:dPr>
                        <m:ctrlPr>
                          <a:rPr lang="en-US" sz="1600" i="1">
                            <a:solidFill>
                              <a:schemeClr val="tx1"/>
                            </a:solidFill>
                            <a:latin typeface="Cambria Math" panose="02040503050406030204" pitchFamily="18" charset="0"/>
                          </a:rPr>
                        </m:ctrlPr>
                      </m:dPr>
                      <m:e>
                        <m:acc>
                          <m:accPr>
                            <m:chr m:val="̃"/>
                            <m:ctrlPr>
                              <a:rPr lang="en-US" sz="1600" i="1">
                                <a:solidFill>
                                  <a:schemeClr val="tx1"/>
                                </a:solidFill>
                                <a:latin typeface="Cambria Math" panose="02040503050406030204" pitchFamily="18" charset="0"/>
                              </a:rPr>
                            </m:ctrlPr>
                          </m:accPr>
                          <m:e>
                            <m:r>
                              <a:rPr lang="en-US" sz="1600" i="1">
                                <a:solidFill>
                                  <a:schemeClr val="tx1"/>
                                </a:solidFill>
                                <a:latin typeface="Cambria Math" panose="02040503050406030204" pitchFamily="18" charset="0"/>
                              </a:rPr>
                              <m:t>𝑠</m:t>
                            </m:r>
                          </m:e>
                        </m:acc>
                      </m:e>
                    </m:d>
                  </m:oMath>
                </a14:m>
                <a:endParaRPr lang="en-US" sz="1600" i="1" dirty="0">
                  <a:solidFill>
                    <a:schemeClr val="tx1"/>
                  </a:solidFill>
                  <a:latin typeface="Cambria Math" panose="02040503050406030204" pitchFamily="18" charset="0"/>
                </a:endParaRPr>
              </a:p>
              <a:p>
                <a:r>
                  <a:rPr lang="en-US" sz="1600" b="0" dirty="0">
                    <a:solidFill>
                      <a:schemeClr val="tx1"/>
                    </a:solidFill>
                  </a:rPr>
                  <a:t>	     </a:t>
                </a:r>
                <a14:m>
                  <m:oMath xmlns:m="http://schemas.openxmlformats.org/officeDocument/2006/math">
                    <m:r>
                      <a:rPr lang="en-US" sz="1600" b="0" i="0"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V</m:t>
                    </m:r>
                    <m:r>
                      <a:rPr lang="en-US" sz="1600" b="0" i="0" smtClean="0">
                        <a:solidFill>
                          <a:schemeClr val="tx1"/>
                        </a:solidFill>
                        <a:latin typeface="Cambria Math" panose="02040503050406030204" pitchFamily="18" charset="0"/>
                      </a:rPr>
                      <m:t>       +          </m:t>
                    </m:r>
                    <m:r>
                      <m:rPr>
                        <m:sty m:val="p"/>
                      </m:rPr>
                      <a:rPr lang="el-GR" sz="1600" b="0" i="1" smtClean="0">
                        <a:solidFill>
                          <a:schemeClr val="tx1"/>
                        </a:solidFill>
                        <a:latin typeface="Cambria Math" panose="02040503050406030204" pitchFamily="18" charset="0"/>
                        <a:ea typeface="Cambria Math" panose="02040503050406030204" pitchFamily="18" charset="0"/>
                      </a:rPr>
                      <m:t>Ω</m:t>
                    </m:r>
                  </m:oMath>
                </a14:m>
                <a:r>
                  <a:rPr lang="en-US" sz="1600" dirty="0">
                    <a:solidFill>
                      <a:schemeClr val="tx1"/>
                    </a:solidFill>
                  </a:rPr>
                  <a:t>                  **</a:t>
                </a:r>
              </a:p>
              <a:p>
                <a:endParaRPr lang="en-US" sz="1600" dirty="0">
                  <a:solidFill>
                    <a:schemeClr val="tx1"/>
                  </a:solidFill>
                </a:endParaRPr>
              </a:p>
              <a:p>
                <a:r>
                  <a:rPr lang="en-US" sz="1600" dirty="0">
                    <a:solidFill>
                      <a:schemeClr val="tx1"/>
                    </a:solidFill>
                  </a:rPr>
                  <a:t>Since </a:t>
                </a:r>
                <a14:m>
                  <m:oMath xmlns:m="http://schemas.openxmlformats.org/officeDocument/2006/math">
                    <m:r>
                      <m:rPr>
                        <m:sty m:val="p"/>
                      </m:rPr>
                      <a:rPr lang="el-GR" sz="1600" i="1">
                        <a:solidFill>
                          <a:schemeClr val="tx1"/>
                        </a:solidFill>
                        <a:latin typeface="Cambria Math" panose="02040503050406030204" pitchFamily="18" charset="0"/>
                        <a:ea typeface="Cambria Math" panose="02040503050406030204" pitchFamily="18" charset="0"/>
                      </a:rPr>
                      <m:t>Ω</m:t>
                    </m:r>
                  </m:oMath>
                </a14:m>
                <a:r>
                  <a:rPr lang="en-US" sz="1600" dirty="0">
                    <a:solidFill>
                      <a:schemeClr val="tx1"/>
                    </a:solidFill>
                  </a:rPr>
                  <a:t> is positive definite, the equation indicates that the observer having inferior information implies that the observer faces </a:t>
                </a:r>
                <a:r>
                  <a:rPr lang="en-US" sz="1600" u="sng" dirty="0">
                    <a:solidFill>
                      <a:schemeClr val="tx1"/>
                    </a:solidFill>
                  </a:rPr>
                  <a:t>more variability</a:t>
                </a:r>
                <a:r>
                  <a:rPr lang="en-US" sz="1600" dirty="0">
                    <a:solidFill>
                      <a:schemeClr val="tx1"/>
                    </a:solidFill>
                  </a:rPr>
                  <a:t> than does the manager, on average.</a:t>
                </a:r>
              </a:p>
              <a:p>
                <a:pPr algn="ctr"/>
                <a:r>
                  <a:rPr lang="en-US" dirty="0"/>
                  <a:t>   </a:t>
                </a:r>
              </a:p>
            </p:txBody>
          </p:sp>
        </mc:Choice>
        <mc:Fallback xmlns="">
          <p:sp>
            <p:nvSpPr>
              <p:cNvPr id="7" name="Rectangle 6">
                <a:extLst>
                  <a:ext uri="{FF2B5EF4-FFF2-40B4-BE49-F238E27FC236}">
                    <a16:creationId xmlns:a16="http://schemas.microsoft.com/office/drawing/2014/main" id="{34D4B153-89B6-A84F-AB5D-A7840CC9DB0D}"/>
                  </a:ext>
                </a:extLst>
              </p:cNvPr>
              <p:cNvSpPr>
                <a:spLocks noRot="1" noChangeAspect="1" noMove="1" noResize="1" noEditPoints="1" noAdjustHandles="1" noChangeArrowheads="1" noChangeShapeType="1" noTextEdit="1"/>
              </p:cNvSpPr>
              <p:nvPr/>
            </p:nvSpPr>
            <p:spPr>
              <a:xfrm>
                <a:off x="7354034" y="2744713"/>
                <a:ext cx="4715255" cy="3351288"/>
              </a:xfrm>
              <a:prstGeom prst="rect">
                <a:avLst/>
              </a:prstGeom>
              <a:blipFill>
                <a:blip r:embed="rId5"/>
                <a:stretch>
                  <a:fillRect l="-53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70551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2EE6F38-7EFB-B74A-8A3F-DE6E45D90BA4}"/>
                  </a:ext>
                </a:extLst>
              </p:cNvPr>
              <p:cNvSpPr txBox="1"/>
              <p:nvPr/>
            </p:nvSpPr>
            <p:spPr>
              <a:xfrm>
                <a:off x="273445" y="391886"/>
                <a:ext cx="11497642" cy="1754326"/>
              </a:xfrm>
              <a:prstGeom prst="rect">
                <a:avLst/>
              </a:prstGeom>
              <a:noFill/>
            </p:spPr>
            <p:txBody>
              <a:bodyPr wrap="square" rtlCol="0">
                <a:spAutoFit/>
              </a:bodyPr>
              <a:lstStyle/>
              <a:p>
                <a:r>
                  <a:rPr lang="en-US" dirty="0"/>
                  <a:t>More general</a:t>
                </a:r>
                <a:r>
                  <a:rPr lang="zh-CN" altLang="en-US" dirty="0"/>
                  <a:t> </a:t>
                </a:r>
                <a:r>
                  <a:rPr lang="en-US" altLang="zh-CN" dirty="0"/>
                  <a:t>formulas are needed to compute the means and covariance of returns on portfolios </a:t>
                </a:r>
                <a14:m>
                  <m:oMath xmlns:m="http://schemas.openxmlformats.org/officeDocument/2006/math">
                    <m:r>
                      <a:rPr lang="en-US" i="1">
                        <a:latin typeface="Cambria Math" panose="02040503050406030204" pitchFamily="18" charset="0"/>
                        <a:ea typeface="Cambria Math" panose="02040503050406030204" pitchFamily="18" charset="0"/>
                      </a:rPr>
                      <m:t>𝛾</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oMath>
                </a14:m>
                <a:r>
                  <a:rPr lang="en-US" altLang="zh-CN" dirty="0"/>
                  <a:t> and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η</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r>
                      <a:rPr lang="en-US" b="0" i="0" smtClean="0">
                        <a:latin typeface="Cambria Math" panose="02040503050406030204" pitchFamily="18" charset="0"/>
                        <a:ea typeface="Cambria Math" panose="02040503050406030204" pitchFamily="18" charset="0"/>
                      </a:rPr>
                      <m:t>. </m:t>
                    </m:r>
                  </m:oMath>
                </a14:m>
                <a:r>
                  <a:rPr lang="en-US" dirty="0"/>
                  <a:t>The mean return is </a:t>
                </a:r>
              </a:p>
              <a:p>
                <a:pPr algn="ctr"/>
                <a:r>
                  <a:rPr lang="en-US" dirty="0"/>
                  <a:t>	</a:t>
                </a:r>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acc>
                          <m:accPr>
                            <m:chr m:val="̃"/>
                            <m:ctrlPr>
                              <a:rPr lang="en-US" i="1">
                                <a:latin typeface="Cambria Math" panose="02040503050406030204" pitchFamily="18" charset="0"/>
                              </a:rPr>
                            </m:ctrlPr>
                          </m:accPr>
                          <m:e>
                            <m:r>
                              <a:rPr lang="en-US" i="1">
                                <a:latin typeface="Cambria Math" panose="02040503050406030204" pitchFamily="18" charset="0"/>
                              </a:rPr>
                              <m:t>𝑥</m:t>
                            </m:r>
                          </m:e>
                        </m:acc>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𝑠</m:t>
                        </m:r>
                      </m:sub>
                    </m:sSub>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acc>
                          <m:accPr>
                            <m:chr m:val="̃"/>
                            <m:ctrlPr>
                              <a:rPr lang="en-US" i="1">
                                <a:latin typeface="Cambria Math" panose="02040503050406030204" pitchFamily="18" charset="0"/>
                              </a:rPr>
                            </m:ctrlPr>
                          </m:accPr>
                          <m:e>
                            <m:r>
                              <a:rPr lang="en-US" i="1">
                                <a:latin typeface="Cambria Math" panose="02040503050406030204" pitchFamily="18" charset="0"/>
                              </a:rPr>
                              <m:t>𝑥</m:t>
                            </m:r>
                          </m:e>
                        </m:acc>
                      </m:e>
                      <m:e>
                        <m:r>
                          <a:rPr lang="en-US" i="1">
                            <a:latin typeface="Cambria Math" panose="02040503050406030204" pitchFamily="18" charset="0"/>
                          </a:rPr>
                          <m:t>𝑠</m:t>
                        </m:r>
                      </m:e>
                    </m:d>
                    <m:r>
                      <a:rPr lang="en-US" i="1" smtClean="0">
                        <a:latin typeface="Cambria Math" panose="02040503050406030204" pitchFamily="18" charset="0"/>
                      </a:rPr>
                      <m:t>=</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𝑠</m:t>
                        </m:r>
                      </m:sub>
                    </m:sSub>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𝑠</m:t>
                                </m:r>
                              </m:e>
                            </m:acc>
                          </m:e>
                        </m:d>
                      </m:e>
                    </m:d>
                    <m:r>
                      <a:rPr lang="en-US" b="0" i="1" smtClean="0">
                        <a:latin typeface="Cambria Math" panose="02040503050406030204" pitchFamily="18" charset="0"/>
                      </a:rPr>
                      <m:t>  </m:t>
                    </m:r>
                  </m:oMath>
                </a14:m>
                <a:endParaRPr lang="en-US" b="0" i="1" dirty="0">
                  <a:latin typeface="Cambria Math" panose="02040503050406030204" pitchFamily="18" charset="0"/>
                </a:endParaRPr>
              </a:p>
              <a:p>
                <a:pPr algn="ct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𝑤h𝑖𝑐h</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𝑠𝑎𝑚𝑒</m:t>
                    </m:r>
                    <m:r>
                      <a:rPr lang="en-US" b="0" i="1" smtClean="0">
                        <a:latin typeface="Cambria Math" panose="02040503050406030204" pitchFamily="18" charset="0"/>
                      </a:rPr>
                      <m:t> </m:t>
                    </m:r>
                    <m:r>
                      <a:rPr lang="en-US" b="0" i="1" smtClean="0">
                        <a:latin typeface="Cambria Math" panose="02040503050406030204" pitchFamily="18" charset="0"/>
                      </a:rPr>
                      <m:t>𝑎𝑠</m:t>
                    </m:r>
                    <m:r>
                      <a:rPr lang="en-US" b="0" i="1" smtClean="0">
                        <a:latin typeface="Cambria Math" panose="02040503050406030204" pitchFamily="18" charset="0"/>
                      </a:rPr>
                      <m:t> </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d>
                          <m:dPr>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𝑠</m:t>
                            </m:r>
                          </m:e>
                        </m:d>
                      </m:e>
                    </m:d>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𝑐𝑜𝑣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𝑠</m:t>
                            </m:r>
                          </m:e>
                        </m:acc>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𝑠</m:t>
                            </m:r>
                          </m:e>
                        </m:acc>
                      </m:e>
                    </m:d>
                  </m:oMath>
                </a14:m>
                <a:r>
                  <a:rPr lang="en-US" dirty="0"/>
                  <a:t>}, and, therefore, it is usually not the same as </a:t>
                </a:r>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e>
                    </m:d>
                    <m:r>
                      <a:rPr lang="en-US" i="1">
                        <a:latin typeface="Cambria Math" panose="02040503050406030204" pitchFamily="18" charset="0"/>
                        <a:ea typeface="Cambria Math" panose="02040503050406030204" pitchFamily="18" charset="0"/>
                      </a:rPr>
                      <m:t>𝜇</m:t>
                    </m:r>
                  </m:oMath>
                </a14:m>
                <a:r>
                  <a:rPr lang="en-US" dirty="0"/>
                  <a:t>.</a:t>
                </a:r>
              </a:p>
              <a:p>
                <a:r>
                  <a:rPr lang="en-US" dirty="0"/>
                  <a:t>The covariance of returns is given by</a:t>
                </a:r>
              </a:p>
            </p:txBody>
          </p:sp>
        </mc:Choice>
        <mc:Fallback xmlns="">
          <p:sp>
            <p:nvSpPr>
              <p:cNvPr id="2" name="TextBox 1">
                <a:extLst>
                  <a:ext uri="{FF2B5EF4-FFF2-40B4-BE49-F238E27FC236}">
                    <a16:creationId xmlns:a16="http://schemas.microsoft.com/office/drawing/2014/main" id="{A2EE6F38-7EFB-B74A-8A3F-DE6E45D90BA4}"/>
                  </a:ext>
                </a:extLst>
              </p:cNvPr>
              <p:cNvSpPr txBox="1">
                <a:spLocks noRot="1" noChangeAspect="1" noMove="1" noResize="1" noEditPoints="1" noAdjustHandles="1" noChangeArrowheads="1" noChangeShapeType="1" noTextEdit="1"/>
              </p:cNvSpPr>
              <p:nvPr/>
            </p:nvSpPr>
            <p:spPr>
              <a:xfrm>
                <a:off x="273445" y="391886"/>
                <a:ext cx="11497642" cy="1754326"/>
              </a:xfrm>
              <a:prstGeom prst="rect">
                <a:avLst/>
              </a:prstGeom>
              <a:blipFill>
                <a:blip r:embed="rId3"/>
                <a:stretch>
                  <a:fillRect l="-442" t="-1439" b="-359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28D1BEB-CD64-614A-84F5-909AC2E60C69}"/>
              </a:ext>
            </a:extLst>
          </p:cNvPr>
          <p:cNvPicPr>
            <a:picLocks noChangeAspect="1"/>
          </p:cNvPicPr>
          <p:nvPr/>
        </p:nvPicPr>
        <p:blipFill>
          <a:blip r:embed="rId4"/>
          <a:stretch>
            <a:fillRect/>
          </a:stretch>
        </p:blipFill>
        <p:spPr>
          <a:xfrm>
            <a:off x="273445" y="2146212"/>
            <a:ext cx="7975600" cy="18288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7A94DA-5C12-7943-9D02-959038F553C6}"/>
                  </a:ext>
                </a:extLst>
              </p:cNvPr>
              <p:cNvSpPr txBox="1"/>
              <p:nvPr/>
            </p:nvSpPr>
            <p:spPr>
              <a:xfrm>
                <a:off x="273445" y="3975012"/>
                <a:ext cx="11352498" cy="1266885"/>
              </a:xfrm>
              <a:prstGeom prst="rect">
                <a:avLst/>
              </a:prstGeom>
              <a:noFill/>
            </p:spPr>
            <p:txBody>
              <a:bodyPr wrap="square" rtlCol="0">
                <a:spAutoFit/>
              </a:bodyPr>
              <a:lstStyle/>
              <a:p>
                <a:r>
                  <a:rPr lang="en-US" dirty="0"/>
                  <a:t>By definition, the SML abnormal returns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𝛾</m:t>
                        </m:r>
                      </m:sub>
                    </m:sSub>
                  </m:oMath>
                </a14:m>
                <a:r>
                  <a:rPr lang="en-US" dirty="0"/>
                  <a:t> to a portfolio </a:t>
                </a:r>
                <a14:m>
                  <m:oMath xmlns:m="http://schemas.openxmlformats.org/officeDocument/2006/math">
                    <m:r>
                      <a:rPr lang="en-US" i="1" smtClean="0">
                        <a:latin typeface="Cambria Math" panose="02040503050406030204" pitchFamily="18" charset="0"/>
                        <a:ea typeface="Cambria Math" panose="02040503050406030204" pitchFamily="18" charset="0"/>
                      </a:rPr>
                      <m:t>𝛾</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oMath>
                </a14:m>
                <a:r>
                  <a:rPr lang="en-US" dirty="0"/>
                  <a:t> are given by in </a:t>
                </a:r>
                <a:r>
                  <a:rPr lang="en-US" u="sng" dirty="0">
                    <a:solidFill>
                      <a:schemeClr val="accent2">
                        <a:lumMod val="75000"/>
                      </a:schemeClr>
                    </a:solidFill>
                    <a:hlinkClick r:id="rId5" action="ppaction://hlinksldjump"/>
                  </a:rPr>
                  <a:t>Section I (P8). </a:t>
                </a:r>
                <a:r>
                  <a:rPr lang="en-US" dirty="0"/>
                  <a:t>The expectation in used in defining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𝛾</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𝛾</m:t>
                        </m:r>
                      </m:sub>
                    </m:sSub>
                  </m:oMath>
                </a14:m>
                <a:r>
                  <a:rPr lang="en-US" dirty="0"/>
                  <a:t> are observer’s expectations.</a:t>
                </a:r>
              </a:p>
              <a:p>
                <a:r>
                  <a:rPr lang="en-US" dirty="0"/>
                  <a:t>Excess returns computed using the </a:t>
                </a:r>
                <a:r>
                  <a:rPr lang="en-US" u="sng" dirty="0"/>
                  <a:t>manager’s expectations </a:t>
                </a:r>
                <a:r>
                  <a:rPr lang="en-US" dirty="0"/>
                  <a:t>will be indicated 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𝛾</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a14:m>
                <a:r>
                  <a:rPr lang="en-US" dirty="0"/>
                  <a:t>, and are given as </a:t>
                </a:r>
              </a:p>
            </p:txBody>
          </p:sp>
        </mc:Choice>
        <mc:Fallback xmlns="">
          <p:sp>
            <p:nvSpPr>
              <p:cNvPr id="5" name="TextBox 4">
                <a:extLst>
                  <a:ext uri="{FF2B5EF4-FFF2-40B4-BE49-F238E27FC236}">
                    <a16:creationId xmlns:a16="http://schemas.microsoft.com/office/drawing/2014/main" id="{D77A94DA-5C12-7943-9D02-959038F553C6}"/>
                  </a:ext>
                </a:extLst>
              </p:cNvPr>
              <p:cNvSpPr txBox="1">
                <a:spLocks noRot="1" noChangeAspect="1" noMove="1" noResize="1" noEditPoints="1" noAdjustHandles="1" noChangeArrowheads="1" noChangeShapeType="1" noTextEdit="1"/>
              </p:cNvSpPr>
              <p:nvPr/>
            </p:nvSpPr>
            <p:spPr>
              <a:xfrm>
                <a:off x="273445" y="3975012"/>
                <a:ext cx="11352498" cy="1266885"/>
              </a:xfrm>
              <a:prstGeom prst="rect">
                <a:avLst/>
              </a:prstGeom>
              <a:blipFill>
                <a:blip r:embed="rId6"/>
                <a:stretch>
                  <a:fillRect l="-447" t="-990" r="-895" b="-594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7A11DC96-AB5A-884D-A8EB-7F0EF8346C3E}"/>
              </a:ext>
            </a:extLst>
          </p:cNvPr>
          <p:cNvPicPr>
            <a:picLocks noChangeAspect="1"/>
          </p:cNvPicPr>
          <p:nvPr/>
        </p:nvPicPr>
        <p:blipFill>
          <a:blip r:embed="rId7"/>
          <a:stretch>
            <a:fillRect/>
          </a:stretch>
        </p:blipFill>
        <p:spPr>
          <a:xfrm>
            <a:off x="395514" y="5241897"/>
            <a:ext cx="7975600" cy="1308100"/>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9B15B99-F93F-924F-A665-D1D7ED86B6D5}"/>
                  </a:ext>
                </a:extLst>
              </p:cNvPr>
              <p:cNvSpPr/>
              <p:nvPr/>
            </p:nvSpPr>
            <p:spPr>
              <a:xfrm>
                <a:off x="8665029" y="5241897"/>
                <a:ext cx="2757713" cy="1224217"/>
              </a:xfrm>
              <a:prstGeom prst="rect">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𝛿</m:t>
                        </m:r>
                      </m:e>
                      <m:sub>
                        <m:r>
                          <a:rPr lang="en-US" i="1">
                            <a:solidFill>
                              <a:schemeClr val="tx1"/>
                            </a:solidFill>
                            <a:latin typeface="Cambria Math" panose="02040503050406030204" pitchFamily="18" charset="0"/>
                            <a:ea typeface="Cambria Math" panose="02040503050406030204" pitchFamily="18" charset="0"/>
                          </a:rPr>
                          <m:t>𝛾</m:t>
                        </m:r>
                      </m:sub>
                    </m:sSub>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𝛾</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num>
                      <m:den>
                        <m:r>
                          <m:rPr>
                            <m:sty m:val="p"/>
                          </m:rPr>
                          <a:rPr lang="el-GR" i="1" smtClean="0">
                            <a:solidFill>
                              <a:schemeClr val="tx1"/>
                            </a:solidFill>
                            <a:latin typeface="Cambria Math" panose="02040503050406030204" pitchFamily="18" charset="0"/>
                            <a:ea typeface="Cambria Math" panose="02040503050406030204" pitchFamily="18" charset="0"/>
                          </a:rPr>
                          <m:t>α</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den>
                    </m:f>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𝑟</m:t>
                    </m:r>
                    <m:r>
                      <a:rPr lang="en-US" b="0" i="1" smtClean="0">
                        <a:solidFill>
                          <a:schemeClr val="tx1"/>
                        </a:solidFill>
                        <a:latin typeface="Cambria Math" panose="02040503050406030204" pitchFamily="18" charset="0"/>
                        <a:ea typeface="Cambria Math" panose="02040503050406030204" pitchFamily="18" charset="0"/>
                      </a:rPr>
                      <m:t>−1]</m:t>
                    </m:r>
                  </m:oMath>
                </a14:m>
                <a:r>
                  <a:rPr lang="en-US" dirty="0">
                    <a:solidFill>
                      <a:schemeClr val="tx1"/>
                    </a:solidFill>
                  </a:rPr>
                  <a:t> which is not affected by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𝜇</m:t>
                    </m:r>
                    <m:d>
                      <m:dPr>
                        <m:ctrlPr>
                          <a:rPr lang="en-US"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𝑠</m:t>
                        </m:r>
                      </m:e>
                    </m:d>
                  </m:oMath>
                </a14:m>
                <a:r>
                  <a:rPr lang="en-US" dirty="0">
                    <a:solidFill>
                      <a:schemeClr val="tx1"/>
                    </a:solidFill>
                  </a:rPr>
                  <a:t>  </a:t>
                </a:r>
                <a:endParaRPr lang="en-US" dirty="0"/>
              </a:p>
            </p:txBody>
          </p:sp>
        </mc:Choice>
        <mc:Fallback xmlns="">
          <p:sp>
            <p:nvSpPr>
              <p:cNvPr id="10" name="Rectangle 9">
                <a:extLst>
                  <a:ext uri="{FF2B5EF4-FFF2-40B4-BE49-F238E27FC236}">
                    <a16:creationId xmlns:a16="http://schemas.microsoft.com/office/drawing/2014/main" id="{09B15B99-F93F-924F-A665-D1D7ED86B6D5}"/>
                  </a:ext>
                </a:extLst>
              </p:cNvPr>
              <p:cNvSpPr>
                <a:spLocks noRot="1" noChangeAspect="1" noMove="1" noResize="1" noEditPoints="1" noAdjustHandles="1" noChangeArrowheads="1" noChangeShapeType="1" noTextEdit="1"/>
              </p:cNvSpPr>
              <p:nvPr/>
            </p:nvSpPr>
            <p:spPr>
              <a:xfrm>
                <a:off x="8665029" y="5241897"/>
                <a:ext cx="2757713" cy="1224217"/>
              </a:xfrm>
              <a:prstGeom prst="rect">
                <a:avLst/>
              </a:prstGeom>
              <a:blipFill>
                <a:blip r:embed="rId8"/>
                <a:stretch>
                  <a:fillRect b="-103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409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5C833-D67D-AD49-AF55-152A80D851A9}"/>
              </a:ext>
            </a:extLst>
          </p:cNvPr>
          <p:cNvSpPr txBox="1"/>
          <p:nvPr/>
        </p:nvSpPr>
        <p:spPr>
          <a:xfrm>
            <a:off x="501651" y="180289"/>
            <a:ext cx="10820400" cy="2031325"/>
          </a:xfrm>
          <a:prstGeom prst="rect">
            <a:avLst/>
          </a:prstGeom>
          <a:noFill/>
        </p:spPr>
        <p:txBody>
          <a:bodyPr wrap="square" rtlCol="0">
            <a:spAutoFit/>
          </a:bodyPr>
          <a:lstStyle/>
          <a:p>
            <a:r>
              <a:rPr lang="en-US" u="sng" dirty="0"/>
              <a:t>Some conclusions for this section</a:t>
            </a:r>
          </a:p>
          <a:p>
            <a:endParaRPr lang="en-US" u="sng" dirty="0"/>
          </a:p>
          <a:p>
            <a:pPr marL="285750" indent="-285750">
              <a:buFont typeface="Arial" panose="020B0604020202020204" pitchFamily="34" charset="0"/>
              <a:buChar char="•"/>
            </a:pPr>
            <a:r>
              <a:rPr lang="en-US" dirty="0"/>
              <a:t>The result shows that if we could measure performance conditional on the manager’s information, superior performance would register correctly in SML excess returns.</a:t>
            </a:r>
          </a:p>
          <a:p>
            <a:endParaRPr lang="en-US" dirty="0"/>
          </a:p>
          <a:p>
            <a:pPr marL="285750" indent="-285750">
              <a:buFont typeface="Arial" panose="020B0604020202020204" pitchFamily="34" charset="0"/>
              <a:buChar char="•"/>
            </a:pPr>
            <a:r>
              <a:rPr lang="en-US" dirty="0"/>
              <a:t>Intuitively, it means that the source of difficulty in using abnormal returns analysis is that the observer cannot look at things from the perspective of the informed manager.</a:t>
            </a:r>
          </a:p>
        </p:txBody>
      </p:sp>
      <p:pic>
        <p:nvPicPr>
          <p:cNvPr id="4" name="Picture 3">
            <a:extLst>
              <a:ext uri="{FF2B5EF4-FFF2-40B4-BE49-F238E27FC236}">
                <a16:creationId xmlns:a16="http://schemas.microsoft.com/office/drawing/2014/main" id="{6951EC70-4DF1-D34D-9984-A0EC475A70BB}"/>
              </a:ext>
            </a:extLst>
          </p:cNvPr>
          <p:cNvPicPr>
            <a:picLocks noChangeAspect="1"/>
          </p:cNvPicPr>
          <p:nvPr/>
        </p:nvPicPr>
        <p:blipFill>
          <a:blip r:embed="rId3"/>
          <a:stretch>
            <a:fillRect/>
          </a:stretch>
        </p:blipFill>
        <p:spPr>
          <a:xfrm>
            <a:off x="617765" y="2211614"/>
            <a:ext cx="10064749" cy="2592615"/>
          </a:xfrm>
          <a:prstGeom prst="rect">
            <a:avLst/>
          </a:prstGeom>
        </p:spPr>
      </p:pic>
      <p:cxnSp>
        <p:nvCxnSpPr>
          <p:cNvPr id="6" name="Straight Connector 5">
            <a:extLst>
              <a:ext uri="{FF2B5EF4-FFF2-40B4-BE49-F238E27FC236}">
                <a16:creationId xmlns:a16="http://schemas.microsoft.com/office/drawing/2014/main" id="{76C9EE45-ADB4-1D43-B7BA-EFAA16E1EFFC}"/>
              </a:ext>
            </a:extLst>
          </p:cNvPr>
          <p:cNvCxnSpPr/>
          <p:nvPr/>
        </p:nvCxnSpPr>
        <p:spPr>
          <a:xfrm>
            <a:off x="1567543" y="3643086"/>
            <a:ext cx="1262743" cy="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7" name="Straight Connector 6">
            <a:extLst>
              <a:ext uri="{FF2B5EF4-FFF2-40B4-BE49-F238E27FC236}">
                <a16:creationId xmlns:a16="http://schemas.microsoft.com/office/drawing/2014/main" id="{1879B76F-F4E5-804D-A71B-7D08F2C930FF}"/>
              </a:ext>
            </a:extLst>
          </p:cNvPr>
          <p:cNvCxnSpPr>
            <a:cxnSpLocks/>
          </p:cNvCxnSpPr>
          <p:nvPr/>
        </p:nvCxnSpPr>
        <p:spPr>
          <a:xfrm>
            <a:off x="6741886" y="3643086"/>
            <a:ext cx="3708400" cy="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11" name="Straight Connector 10">
            <a:extLst>
              <a:ext uri="{FF2B5EF4-FFF2-40B4-BE49-F238E27FC236}">
                <a16:creationId xmlns:a16="http://schemas.microsoft.com/office/drawing/2014/main" id="{32C45D98-E2C0-5144-BA84-7F474AE03000}"/>
              </a:ext>
            </a:extLst>
          </p:cNvPr>
          <p:cNvCxnSpPr>
            <a:cxnSpLocks/>
          </p:cNvCxnSpPr>
          <p:nvPr/>
        </p:nvCxnSpPr>
        <p:spPr>
          <a:xfrm>
            <a:off x="703943" y="3969657"/>
            <a:ext cx="2010228" cy="0"/>
          </a:xfrm>
          <a:prstGeom prst="line">
            <a:avLst/>
          </a:prstGeom>
          <a:ln w="381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7815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146006-42EF-814E-9D82-175AF597FF3F}"/>
              </a:ext>
            </a:extLst>
          </p:cNvPr>
          <p:cNvSpPr/>
          <p:nvPr/>
        </p:nvSpPr>
        <p:spPr>
          <a:xfrm>
            <a:off x="162955" y="154379"/>
            <a:ext cx="11866090" cy="7600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III.</a:t>
            </a:r>
            <a:r>
              <a:rPr lang="en-US" sz="2800" dirty="0">
                <a:solidFill>
                  <a:srgbClr val="574357"/>
                </a:solidFill>
              </a:rPr>
              <a:t> </a:t>
            </a:r>
            <a:r>
              <a:rPr lang="en-US" sz="2800" dirty="0">
                <a:solidFill>
                  <a:schemeClr val="bg1"/>
                </a:solidFill>
              </a:rPr>
              <a:t>What Can Go Right: A Positive Theorem on the Use of the SML</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D75B851-9886-344C-AC75-50F95ACF404B}"/>
                  </a:ext>
                </a:extLst>
              </p:cNvPr>
              <p:cNvSpPr/>
              <p:nvPr/>
            </p:nvSpPr>
            <p:spPr>
              <a:xfrm>
                <a:off x="162954" y="1262744"/>
                <a:ext cx="11866089" cy="1277256"/>
              </a:xfrm>
              <a:prstGeom prst="rect">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the observer’s perception of excess returns is a simple average across states of the manager’s perception, i.e.,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𝛿</m:t>
                        </m:r>
                      </m:e>
                      <m:sub>
                        <m:r>
                          <a:rPr lang="en-US" i="1">
                            <a:solidFill>
                              <a:schemeClr val="tx1"/>
                            </a:solidFill>
                            <a:latin typeface="Cambria Math" panose="02040503050406030204" pitchFamily="18" charset="0"/>
                            <a:ea typeface="Cambria Math" panose="02040503050406030204" pitchFamily="18" charset="0"/>
                          </a:rPr>
                          <m:t>𝛾</m:t>
                        </m:r>
                      </m:sub>
                    </m:sSub>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𝐸</m:t>
                    </m:r>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𝛿</m:t>
                            </m:r>
                          </m:e>
                          <m:sub>
                            <m:r>
                              <a:rPr lang="en-US" i="1">
                                <a:solidFill>
                                  <a:schemeClr val="tx1"/>
                                </a:solidFill>
                                <a:latin typeface="Cambria Math" panose="02040503050406030204" pitchFamily="18" charset="0"/>
                                <a:ea typeface="Cambria Math" panose="02040503050406030204" pitchFamily="18" charset="0"/>
                              </a:rPr>
                              <m:t>𝛾</m:t>
                            </m:r>
                          </m:sub>
                        </m:sSub>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e>
                    </m:d>
                  </m:oMath>
                </a14:m>
                <a:r>
                  <a:rPr lang="en-US" dirty="0">
                    <a:solidFill>
                      <a:schemeClr val="tx1"/>
                    </a:solidFill>
                  </a:rPr>
                  <a:t>, then the observer will measure positive abnormal returns [Theorem 1]. This leads us to ask whether there are any interesting cases in which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𝛿</m:t>
                        </m:r>
                      </m:e>
                      <m:sub>
                        <m:r>
                          <a:rPr lang="en-US" i="1">
                            <a:solidFill>
                              <a:schemeClr val="tx1"/>
                            </a:solidFill>
                            <a:latin typeface="Cambria Math" panose="02040503050406030204" pitchFamily="18" charset="0"/>
                            <a:ea typeface="Cambria Math" panose="02040503050406030204" pitchFamily="18" charset="0"/>
                          </a:rPr>
                          <m:t>𝛾</m:t>
                        </m:r>
                      </m:sub>
                    </m:sSub>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𝐸</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𝛿</m:t>
                            </m:r>
                          </m:e>
                          <m:sub>
                            <m:r>
                              <a:rPr lang="en-US" i="1">
                                <a:solidFill>
                                  <a:schemeClr val="tx1"/>
                                </a:solidFill>
                                <a:latin typeface="Cambria Math" panose="02040503050406030204" pitchFamily="18" charset="0"/>
                                <a:ea typeface="Cambria Math" panose="02040503050406030204" pitchFamily="18" charset="0"/>
                              </a:rPr>
                              <m:t>𝛾</m:t>
                            </m:r>
                          </m:sub>
                        </m:sSub>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e>
                    </m:d>
                  </m:oMath>
                </a14:m>
                <a:r>
                  <a:rPr lang="en-US" dirty="0">
                    <a:solidFill>
                      <a:schemeClr val="tx1"/>
                    </a:solidFill>
                  </a:rPr>
                  <a:t>.</a:t>
                </a:r>
              </a:p>
            </p:txBody>
          </p:sp>
        </mc:Choice>
        <mc:Fallback xmlns="">
          <p:sp>
            <p:nvSpPr>
              <p:cNvPr id="3" name="Rectangle 2">
                <a:extLst>
                  <a:ext uri="{FF2B5EF4-FFF2-40B4-BE49-F238E27FC236}">
                    <a16:creationId xmlns:a16="http://schemas.microsoft.com/office/drawing/2014/main" id="{9D75B851-9886-344C-AC75-50F95ACF404B}"/>
                  </a:ext>
                </a:extLst>
              </p:cNvPr>
              <p:cNvSpPr>
                <a:spLocks noRot="1" noChangeAspect="1" noMove="1" noResize="1" noEditPoints="1" noAdjustHandles="1" noChangeArrowheads="1" noChangeShapeType="1" noTextEdit="1"/>
              </p:cNvSpPr>
              <p:nvPr/>
            </p:nvSpPr>
            <p:spPr>
              <a:xfrm>
                <a:off x="162954" y="1262744"/>
                <a:ext cx="11866089" cy="1277256"/>
              </a:xfrm>
              <a:prstGeom prst="rect">
                <a:avLst/>
              </a:prstGeom>
              <a:blipFill>
                <a:blip r:embed="rId3"/>
                <a:stretch>
                  <a:fillRect l="-428"/>
                </a:stretch>
              </a:blipFill>
              <a:ln>
                <a:no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751A7A2A-CF44-AF49-A881-04F9234128AC}"/>
              </a:ext>
            </a:extLst>
          </p:cNvPr>
          <p:cNvPicPr>
            <a:picLocks noChangeAspect="1"/>
          </p:cNvPicPr>
          <p:nvPr/>
        </p:nvPicPr>
        <p:blipFill>
          <a:blip r:embed="rId4"/>
          <a:stretch>
            <a:fillRect/>
          </a:stretch>
        </p:blipFill>
        <p:spPr>
          <a:xfrm>
            <a:off x="293582" y="2774951"/>
            <a:ext cx="8342417" cy="3321050"/>
          </a:xfrm>
          <a:prstGeom prst="rect">
            <a:avLst/>
          </a:prstGeom>
        </p:spPr>
      </p:pic>
      <p:cxnSp>
        <p:nvCxnSpPr>
          <p:cNvPr id="7" name="Straight Connector 6">
            <a:extLst>
              <a:ext uri="{FF2B5EF4-FFF2-40B4-BE49-F238E27FC236}">
                <a16:creationId xmlns:a16="http://schemas.microsoft.com/office/drawing/2014/main" id="{F0EA4019-B83E-9B47-BBB0-325AF522D383}"/>
              </a:ext>
            </a:extLst>
          </p:cNvPr>
          <p:cNvCxnSpPr>
            <a:cxnSpLocks/>
          </p:cNvCxnSpPr>
          <p:nvPr/>
        </p:nvCxnSpPr>
        <p:spPr>
          <a:xfrm>
            <a:off x="1088571" y="4731657"/>
            <a:ext cx="7329715"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D55A7884-ACA7-924C-9103-A30F3C64C3A8}"/>
              </a:ext>
            </a:extLst>
          </p:cNvPr>
          <p:cNvCxnSpPr>
            <a:cxnSpLocks/>
          </p:cNvCxnSpPr>
          <p:nvPr/>
        </p:nvCxnSpPr>
        <p:spPr>
          <a:xfrm>
            <a:off x="1088571" y="5043714"/>
            <a:ext cx="7329715" cy="0"/>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671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7009CB4-3D3A-5046-A744-8A1930B2A7EC}"/>
                  </a:ext>
                </a:extLst>
              </p:cNvPr>
              <p:cNvSpPr/>
              <p:nvPr/>
            </p:nvSpPr>
            <p:spPr>
              <a:xfrm>
                <a:off x="529771" y="435428"/>
                <a:ext cx="11132457" cy="5123543"/>
              </a:xfrm>
              <a:prstGeom prst="rect">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Some keys points about Theorem 2</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The unusual assumption made in Theorem 2 is Assumption (c). </a:t>
                </a:r>
                <a:r>
                  <a:rPr lang="en-US" dirty="0" err="1">
                    <a:solidFill>
                      <a:schemeClr val="tx1"/>
                    </a:solidFill>
                  </a:rPr>
                  <a:t>Mayers</a:t>
                </a:r>
                <a:r>
                  <a:rPr lang="en-US" dirty="0">
                    <a:solidFill>
                      <a:schemeClr val="tx1"/>
                    </a:solidFill>
                  </a:rPr>
                  <a:t> and Rice interpret this assumption to be an assumption that the manager’s information is “asset-specific”, in contrast to “market timing” information. The information helps us to distinguish which assets have higher return or are less risky, but does not help to determine the return on the market as a whole as held by the observer.</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A striking feature of Theorem 2 is that it is never assumed that the portfolio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𝛼</m:t>
                    </m:r>
                  </m:oMath>
                </a14:m>
                <a:r>
                  <a:rPr lang="en-US" dirty="0">
                    <a:solidFill>
                      <a:schemeClr val="tx1"/>
                    </a:solidFill>
                  </a:rPr>
                  <a:t> is efficient from the point of view of the uninformed observer. Therefore the observer with any index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𝛼</m:t>
                    </m:r>
                  </m:oMath>
                </a14:m>
                <a:r>
                  <a:rPr lang="en-US" dirty="0">
                    <a:solidFill>
                      <a:schemeClr val="tx1"/>
                    </a:solidFill>
                  </a:rPr>
                  <a:t> satisfying condition (c) will plot an agent with superior information on or above the SML. If we use an inefficient index satisfying (c), we may find that an agent with superior information plots above, but the others may plot above as well. *</a:t>
                </a:r>
              </a:p>
              <a:p>
                <a:endParaRPr lang="en-US" dirty="0">
                  <a:solidFill>
                    <a:schemeClr val="tx1"/>
                  </a:solidFill>
                </a:endParaRPr>
              </a:p>
              <a:p>
                <a:endParaRPr lang="en-US" dirty="0">
                  <a:solidFill>
                    <a:schemeClr val="tx1"/>
                  </a:solidFill>
                </a:endParaRPr>
              </a:p>
              <a:p>
                <a:endParaRPr lang="en-US" dirty="0">
                  <a:solidFill>
                    <a:schemeClr val="tx1"/>
                  </a:solidFill>
                </a:endParaRPr>
              </a:p>
            </p:txBody>
          </p:sp>
        </mc:Choice>
        <mc:Fallback xmlns="">
          <p:sp>
            <p:nvSpPr>
              <p:cNvPr id="5" name="Rectangle 4">
                <a:extLst>
                  <a:ext uri="{FF2B5EF4-FFF2-40B4-BE49-F238E27FC236}">
                    <a16:creationId xmlns:a16="http://schemas.microsoft.com/office/drawing/2014/main" id="{57009CB4-3D3A-5046-A744-8A1930B2A7EC}"/>
                  </a:ext>
                </a:extLst>
              </p:cNvPr>
              <p:cNvSpPr>
                <a:spLocks noRot="1" noChangeAspect="1" noMove="1" noResize="1" noEditPoints="1" noAdjustHandles="1" noChangeArrowheads="1" noChangeShapeType="1" noTextEdit="1"/>
              </p:cNvSpPr>
              <p:nvPr/>
            </p:nvSpPr>
            <p:spPr>
              <a:xfrm>
                <a:off x="529771" y="435428"/>
                <a:ext cx="11132457" cy="5123543"/>
              </a:xfrm>
              <a:prstGeom prst="rect">
                <a:avLst/>
              </a:prstGeom>
              <a:blipFill>
                <a:blip r:embed="rId3"/>
                <a:stretch>
                  <a:fillRect l="-570" r="-102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482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DAC1F1-48A5-464A-B6BE-756AB0E5691C}"/>
              </a:ext>
            </a:extLst>
          </p:cNvPr>
          <p:cNvSpPr/>
          <p:nvPr/>
        </p:nvSpPr>
        <p:spPr>
          <a:xfrm>
            <a:off x="162955" y="154379"/>
            <a:ext cx="8531102" cy="7600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IV. </a:t>
            </a:r>
            <a:r>
              <a:rPr lang="en-US" sz="2800" dirty="0">
                <a:solidFill>
                  <a:schemeClr val="bg1"/>
                </a:solidFill>
              </a:rPr>
              <a:t>An Example without any Riskless Asset</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0728092-2D22-A040-A29C-5ADEE4DE3A36}"/>
                  </a:ext>
                </a:extLst>
              </p:cNvPr>
              <p:cNvSpPr/>
              <p:nvPr/>
            </p:nvSpPr>
            <p:spPr>
              <a:xfrm>
                <a:off x="162955" y="1046018"/>
                <a:ext cx="10940474" cy="1320800"/>
              </a:xfrm>
              <a:prstGeom prst="rect">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 this section we display an example that shows that Theorem 2 would not be valid if we removed the assumption (a) of the existence of a riskless asset. A striking feature of the example is that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𝛿</m:t>
                        </m:r>
                      </m:e>
                      <m:sub>
                        <m:r>
                          <a:rPr lang="en-US" i="1">
                            <a:solidFill>
                              <a:schemeClr val="tx1"/>
                            </a:solidFill>
                            <a:latin typeface="Cambria Math" panose="02040503050406030204" pitchFamily="18" charset="0"/>
                            <a:ea typeface="Cambria Math" panose="02040503050406030204" pitchFamily="18" charset="0"/>
                          </a:rPr>
                          <m:t>𝛾</m:t>
                        </m:r>
                      </m:sub>
                    </m:sSub>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r>
                      <a:rPr lang="en-US" b="0" i="1" smtClean="0">
                        <a:solidFill>
                          <a:schemeClr val="tx1"/>
                        </a:solidFill>
                        <a:latin typeface="Cambria Math" panose="02040503050406030204" pitchFamily="18" charset="0"/>
                        <a:ea typeface="Cambria Math" panose="02040503050406030204" pitchFamily="18" charset="0"/>
                      </a:rPr>
                      <m:t>&lt;0</m:t>
                    </m:r>
                  </m:oMath>
                </a14:m>
                <a:r>
                  <a:rPr lang="en-US" dirty="0">
                    <a:solidFill>
                      <a:schemeClr val="tx1"/>
                    </a:solidFill>
                  </a:rPr>
                  <a:t> for all s.</a:t>
                </a:r>
              </a:p>
            </p:txBody>
          </p:sp>
        </mc:Choice>
        <mc:Fallback xmlns="">
          <p:sp>
            <p:nvSpPr>
              <p:cNvPr id="4" name="Rectangle 3">
                <a:extLst>
                  <a:ext uri="{FF2B5EF4-FFF2-40B4-BE49-F238E27FC236}">
                    <a16:creationId xmlns:a16="http://schemas.microsoft.com/office/drawing/2014/main" id="{D0728092-2D22-A040-A29C-5ADEE4DE3A36}"/>
                  </a:ext>
                </a:extLst>
              </p:cNvPr>
              <p:cNvSpPr>
                <a:spLocks noRot="1" noChangeAspect="1" noMove="1" noResize="1" noEditPoints="1" noAdjustHandles="1" noChangeArrowheads="1" noChangeShapeType="1" noTextEdit="1"/>
              </p:cNvSpPr>
              <p:nvPr/>
            </p:nvSpPr>
            <p:spPr>
              <a:xfrm>
                <a:off x="162955" y="1046018"/>
                <a:ext cx="10940474" cy="1320800"/>
              </a:xfrm>
              <a:prstGeom prst="rect">
                <a:avLst/>
              </a:prstGeom>
              <a:blipFill>
                <a:blip r:embed="rId3"/>
                <a:stretch>
                  <a:fillRect l="-464"/>
                </a:stretch>
              </a:blipFill>
              <a:ln>
                <a:no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BED8B969-9BA4-964B-A6F2-BADF370AE2E4}"/>
              </a:ext>
            </a:extLst>
          </p:cNvPr>
          <p:cNvSpPr txBox="1"/>
          <p:nvPr/>
        </p:nvSpPr>
        <p:spPr>
          <a:xfrm>
            <a:off x="162955" y="2366818"/>
            <a:ext cx="10290629" cy="646331"/>
          </a:xfrm>
          <a:prstGeom prst="rect">
            <a:avLst/>
          </a:prstGeom>
          <a:noFill/>
        </p:spPr>
        <p:txBody>
          <a:bodyPr wrap="square" rtlCol="0">
            <a:spAutoFit/>
          </a:bodyPr>
          <a:lstStyle/>
          <a:p>
            <a:r>
              <a:rPr lang="en-US" dirty="0"/>
              <a:t>Suppose we have three assets and two equally probable information states. The return vectors and covariance matrices in the two states are given by</a:t>
            </a:r>
          </a:p>
        </p:txBody>
      </p:sp>
      <p:pic>
        <p:nvPicPr>
          <p:cNvPr id="7" name="Picture 6">
            <a:extLst>
              <a:ext uri="{FF2B5EF4-FFF2-40B4-BE49-F238E27FC236}">
                <a16:creationId xmlns:a16="http://schemas.microsoft.com/office/drawing/2014/main" id="{399A78CF-C07D-414C-B802-33121FFF7409}"/>
              </a:ext>
            </a:extLst>
          </p:cNvPr>
          <p:cNvPicPr>
            <a:picLocks noChangeAspect="1"/>
          </p:cNvPicPr>
          <p:nvPr/>
        </p:nvPicPr>
        <p:blipFill>
          <a:blip r:embed="rId4"/>
          <a:stretch>
            <a:fillRect/>
          </a:stretch>
        </p:blipFill>
        <p:spPr>
          <a:xfrm>
            <a:off x="627411" y="3013149"/>
            <a:ext cx="5831445" cy="3558853"/>
          </a:xfrm>
          <a:prstGeom prst="rect">
            <a:avLst/>
          </a:prstGeom>
        </p:spPr>
      </p:pic>
    </p:spTree>
    <p:extLst>
      <p:ext uri="{BB962C8B-B14F-4D97-AF65-F5344CB8AC3E}">
        <p14:creationId xmlns:p14="http://schemas.microsoft.com/office/powerpoint/2010/main" val="153424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9845B8-F6F9-4445-BCF5-FA64A234CCE4}"/>
              </a:ext>
            </a:extLst>
          </p:cNvPr>
          <p:cNvSpPr/>
          <p:nvPr/>
        </p:nvSpPr>
        <p:spPr>
          <a:xfrm>
            <a:off x="296883" y="308758"/>
            <a:ext cx="2826327" cy="7600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Agenda</a:t>
            </a:r>
          </a:p>
        </p:txBody>
      </p:sp>
      <p:sp>
        <p:nvSpPr>
          <p:cNvPr id="5" name="TextBox 4">
            <a:extLst>
              <a:ext uri="{FF2B5EF4-FFF2-40B4-BE49-F238E27FC236}">
                <a16:creationId xmlns:a16="http://schemas.microsoft.com/office/drawing/2014/main" id="{F5864524-D37A-3C4B-9426-55C9E6D32C8D}"/>
              </a:ext>
            </a:extLst>
          </p:cNvPr>
          <p:cNvSpPr txBox="1"/>
          <p:nvPr/>
        </p:nvSpPr>
        <p:spPr>
          <a:xfrm>
            <a:off x="296883" y="1472541"/>
            <a:ext cx="11257808" cy="4154984"/>
          </a:xfrm>
          <a:prstGeom prst="rect">
            <a:avLst/>
          </a:prstGeom>
          <a:noFill/>
        </p:spPr>
        <p:txBody>
          <a:bodyPr wrap="square" rtlCol="0">
            <a:spAutoFit/>
          </a:bodyPr>
          <a:lstStyle/>
          <a:p>
            <a:pPr marL="285750" indent="-285750">
              <a:buFont typeface="Wingdings" pitchFamily="2" charset="2"/>
              <a:buChar char="v"/>
            </a:pPr>
            <a:r>
              <a:rPr lang="en-US" sz="2400" dirty="0">
                <a:solidFill>
                  <a:srgbClr val="574357"/>
                </a:solidFill>
              </a:rPr>
              <a:t>Introduction</a:t>
            </a:r>
          </a:p>
          <a:p>
            <a:endParaRPr lang="en-US" sz="2400" dirty="0">
              <a:solidFill>
                <a:srgbClr val="574357"/>
              </a:solidFill>
            </a:endParaRPr>
          </a:p>
          <a:p>
            <a:pPr marL="285750" indent="-285750">
              <a:buFont typeface="Wingdings" pitchFamily="2" charset="2"/>
              <a:buChar char="v"/>
            </a:pPr>
            <a:r>
              <a:rPr lang="en-US" sz="2400" dirty="0">
                <a:solidFill>
                  <a:srgbClr val="574357"/>
                </a:solidFill>
              </a:rPr>
              <a:t>Main Contents:</a:t>
            </a:r>
          </a:p>
          <a:p>
            <a:r>
              <a:rPr lang="en-US" sz="2400" dirty="0">
                <a:solidFill>
                  <a:srgbClr val="574357"/>
                </a:solidFill>
              </a:rPr>
              <a:t>	I. What Can Go Wrong</a:t>
            </a:r>
          </a:p>
          <a:p>
            <a:r>
              <a:rPr lang="en-US" sz="2400" dirty="0">
                <a:solidFill>
                  <a:srgbClr val="574357"/>
                </a:solidFill>
              </a:rPr>
              <a:t>	II. Mean-Variance Analysis and Informed Portfolio Choice</a:t>
            </a:r>
          </a:p>
          <a:p>
            <a:r>
              <a:rPr lang="en-US" sz="2400" dirty="0">
                <a:solidFill>
                  <a:srgbClr val="574357"/>
                </a:solidFill>
              </a:rPr>
              <a:t>	III. What Can Go Right: A Positive Theorem on the Use of the SML</a:t>
            </a:r>
          </a:p>
          <a:p>
            <a:r>
              <a:rPr lang="en-US" sz="2400" dirty="0">
                <a:solidFill>
                  <a:srgbClr val="574357"/>
                </a:solidFill>
              </a:rPr>
              <a:t>	IV. An Example without any Riskless Asset</a:t>
            </a:r>
          </a:p>
          <a:p>
            <a:r>
              <a:rPr lang="en-US" sz="2400" dirty="0">
                <a:solidFill>
                  <a:srgbClr val="574357"/>
                </a:solidFill>
              </a:rPr>
              <a:t>	V. Summary and Conclusions</a:t>
            </a:r>
          </a:p>
          <a:p>
            <a:endParaRPr lang="en-US" sz="2400" dirty="0">
              <a:solidFill>
                <a:srgbClr val="574357"/>
              </a:solidFill>
            </a:endParaRPr>
          </a:p>
          <a:p>
            <a:pPr marL="285750" indent="-285750">
              <a:buFont typeface="Wingdings" pitchFamily="2" charset="2"/>
              <a:buChar char="v"/>
            </a:pPr>
            <a:r>
              <a:rPr lang="en-US" sz="2400" dirty="0">
                <a:solidFill>
                  <a:srgbClr val="574357"/>
                </a:solidFill>
              </a:rPr>
              <a:t>My Opinions</a:t>
            </a:r>
          </a:p>
          <a:p>
            <a:endParaRPr lang="en-US" sz="2400" dirty="0">
              <a:solidFill>
                <a:srgbClr val="574357"/>
              </a:solidFill>
            </a:endParaRPr>
          </a:p>
        </p:txBody>
      </p:sp>
    </p:spTree>
    <p:extLst>
      <p:ext uri="{BB962C8B-B14F-4D97-AF65-F5344CB8AC3E}">
        <p14:creationId xmlns:p14="http://schemas.microsoft.com/office/powerpoint/2010/main" val="3100815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266266-8CE1-AD4C-AC47-98088D57317E}"/>
              </a:ext>
            </a:extLst>
          </p:cNvPr>
          <p:cNvSpPr txBox="1"/>
          <p:nvPr/>
        </p:nvSpPr>
        <p:spPr>
          <a:xfrm>
            <a:off x="580572" y="1675279"/>
            <a:ext cx="10101942" cy="923330"/>
          </a:xfrm>
          <a:prstGeom prst="rect">
            <a:avLst/>
          </a:prstGeom>
          <a:noFill/>
        </p:spPr>
        <p:txBody>
          <a:bodyPr wrap="square" rtlCol="0">
            <a:spAutoFit/>
          </a:bodyPr>
          <a:lstStyle/>
          <a:p>
            <a:r>
              <a:rPr lang="en-US" dirty="0"/>
              <a:t>The zero-beta rate** for the uninformed observer is the rate implicit in the observer’s choice of efficient portfolio, which can be calculated to be -4. By the definition of abnormal return, we have</a:t>
            </a:r>
          </a:p>
        </p:txBody>
      </p:sp>
      <p:pic>
        <p:nvPicPr>
          <p:cNvPr id="4" name="Picture 3">
            <a:extLst>
              <a:ext uri="{FF2B5EF4-FFF2-40B4-BE49-F238E27FC236}">
                <a16:creationId xmlns:a16="http://schemas.microsoft.com/office/drawing/2014/main" id="{04D00B9E-82E9-6C4A-8BB3-8E31B57614EC}"/>
              </a:ext>
            </a:extLst>
          </p:cNvPr>
          <p:cNvPicPr>
            <a:picLocks noChangeAspect="1"/>
          </p:cNvPicPr>
          <p:nvPr/>
        </p:nvPicPr>
        <p:blipFill>
          <a:blip r:embed="rId3"/>
          <a:stretch>
            <a:fillRect/>
          </a:stretch>
        </p:blipFill>
        <p:spPr>
          <a:xfrm>
            <a:off x="580572" y="2598609"/>
            <a:ext cx="7649028" cy="1678249"/>
          </a:xfrm>
          <a:prstGeom prst="rect">
            <a:avLst/>
          </a:prstGeom>
        </p:spPr>
      </p:pic>
      <p:sp>
        <p:nvSpPr>
          <p:cNvPr id="5" name="TextBox 4">
            <a:extLst>
              <a:ext uri="{FF2B5EF4-FFF2-40B4-BE49-F238E27FC236}">
                <a16:creationId xmlns:a16="http://schemas.microsoft.com/office/drawing/2014/main" id="{FA8C88C6-ECF2-CC48-B012-928EF490F36E}"/>
              </a:ext>
            </a:extLst>
          </p:cNvPr>
          <p:cNvSpPr txBox="1"/>
          <p:nvPr/>
        </p:nvSpPr>
        <p:spPr>
          <a:xfrm>
            <a:off x="580572" y="4426857"/>
            <a:ext cx="9463314" cy="646331"/>
          </a:xfrm>
          <a:prstGeom prst="rect">
            <a:avLst/>
          </a:prstGeom>
          <a:noFill/>
        </p:spPr>
        <p:txBody>
          <a:bodyPr wrap="square" rtlCol="0">
            <a:spAutoFit/>
          </a:bodyPr>
          <a:lstStyle/>
          <a:p>
            <a:r>
              <a:rPr lang="en-US" dirty="0"/>
              <a:t>This shows a superior performer can plot below even when information is “security specific”, provided there is no riskless asset.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FA1B07B-6B8A-5C41-BF64-F20E7730E994}"/>
                  </a:ext>
                </a:extLst>
              </p:cNvPr>
              <p:cNvSpPr/>
              <p:nvPr/>
            </p:nvSpPr>
            <p:spPr>
              <a:xfrm>
                <a:off x="580571" y="319314"/>
                <a:ext cx="10827657" cy="1355965"/>
              </a:xfrm>
              <a:prstGeom prst="rect">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For the uninformed observer, efficient portfolios are of the form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𝛼</m:t>
                        </m:r>
                      </m:e>
                    </m:acc>
                  </m:oMath>
                </a14:m>
                <a:r>
                  <a:rPr lang="en-US" dirty="0">
                    <a:solidFill>
                      <a:schemeClr val="tx1"/>
                    </a:solidFill>
                  </a:rPr>
                  <a:t>, 0, 1-</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𝛼</m:t>
                        </m:r>
                      </m:e>
                    </m:acc>
                  </m:oMath>
                </a14:m>
                <a:r>
                  <a:rPr lang="en-US" dirty="0">
                    <a:solidFill>
                      <a:schemeClr val="tx1"/>
                    </a:solidFill>
                  </a:rPr>
                  <a:t>). We assume the particular efficient portfolio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𝛼</m:t>
                    </m:r>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½, 0,½</m:t>
                        </m:r>
                      </m:e>
                    </m:d>
                  </m:oMath>
                </a14:m>
                <a:r>
                  <a:rPr lang="en-US" dirty="0">
                    <a:solidFill>
                      <a:schemeClr val="tx1"/>
                    </a:solidFill>
                  </a:rPr>
                  <a:t>.</a:t>
                </a:r>
              </a:p>
              <a:p>
                <a:pPr marL="285750" indent="-285750">
                  <a:buFont typeface="Arial" panose="020B0604020202020204" pitchFamily="34" charset="0"/>
                  <a:buChar char="•"/>
                </a:pPr>
                <a:r>
                  <a:rPr lang="en-US" dirty="0">
                    <a:solidFill>
                      <a:schemeClr val="tx1"/>
                    </a:solidFill>
                  </a:rPr>
                  <a:t>For the informed manager, efficient portfolios are given by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𝛾</m:t>
                        </m:r>
                      </m:e>
                    </m:acc>
                  </m:oMath>
                </a14:m>
                <a:r>
                  <a:rPr lang="en-US" dirty="0">
                    <a:solidFill>
                      <a:schemeClr val="tx1"/>
                    </a:solidFill>
                  </a:rPr>
                  <a:t>, 1-</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𝛾</m:t>
                        </m:r>
                      </m:e>
                    </m:acc>
                  </m:oMath>
                </a14:m>
                <a:r>
                  <a:rPr lang="en-US" dirty="0">
                    <a:solidFill>
                      <a:schemeClr val="tx1"/>
                    </a:solidFill>
                  </a:rPr>
                  <a:t>, 0) in state 1 and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𝛾</m:t>
                        </m:r>
                      </m:e>
                    </m:acc>
                  </m:oMath>
                </a14:m>
                <a:r>
                  <a:rPr lang="en-US" dirty="0">
                    <a:solidFill>
                      <a:schemeClr val="tx1"/>
                    </a:solidFill>
                  </a:rPr>
                  <a:t>,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𝛾</m:t>
                        </m:r>
                      </m:e>
                    </m:acc>
                  </m:oMath>
                </a14:m>
                <a:r>
                  <a:rPr lang="en-US" dirty="0">
                    <a:solidFill>
                      <a:schemeClr val="tx1"/>
                    </a:solidFill>
                  </a:rPr>
                  <a:t>-1, 2-2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𝛾</m:t>
                        </m:r>
                      </m:e>
                    </m:acc>
                  </m:oMath>
                </a14:m>
                <a:r>
                  <a:rPr lang="en-US" dirty="0">
                    <a:solidFill>
                      <a:schemeClr val="tx1"/>
                    </a:solidFill>
                  </a:rPr>
                  <a:t>) in state 2. * We take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𝛾</m:t>
                        </m:r>
                      </m:e>
                    </m:acc>
                  </m:oMath>
                </a14:m>
                <a:r>
                  <a:rPr lang="en-US" dirty="0">
                    <a:solidFill>
                      <a:schemeClr val="tx1"/>
                    </a:solidFill>
                  </a:rPr>
                  <a:t> = 2 so that</a:t>
                </a:r>
                <a14:m>
                  <m:oMath xmlns:m="http://schemas.openxmlformats.org/officeDocument/2006/math">
                    <m:r>
                      <a:rPr lang="en-US">
                        <a:solidFill>
                          <a:schemeClr val="tx1"/>
                        </a:solidFill>
                        <a:latin typeface="Cambria Math" panose="02040503050406030204" pitchFamily="18" charset="0"/>
                        <a:ea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𝛾</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1</m:t>
                        </m:r>
                      </m:e>
                    </m:d>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2,−1,0</m:t>
                        </m:r>
                      </m:e>
                    </m:d>
                  </m:oMath>
                </a14:m>
                <a:r>
                  <a:rPr lang="en-US" dirty="0">
                    <a:solidFill>
                      <a:schemeClr val="tx1"/>
                    </a:solidFill>
                  </a:rPr>
                  <a:t> and</a:t>
                </a:r>
                <a14:m>
                  <m:oMath xmlns:m="http://schemas.openxmlformats.org/officeDocument/2006/math">
                    <m:r>
                      <a:rPr lang="en-US">
                        <a:solidFill>
                          <a:schemeClr val="tx1"/>
                        </a:solidFill>
                        <a:latin typeface="Cambria Math" panose="02040503050406030204" pitchFamily="18" charset="0"/>
                        <a:ea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𝛾</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2</m:t>
                        </m:r>
                      </m:e>
                    </m:d>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2,1,−2</m:t>
                        </m:r>
                      </m:e>
                    </m:d>
                  </m:oMath>
                </a14:m>
                <a:r>
                  <a:rPr lang="en-US" dirty="0">
                    <a:solidFill>
                      <a:schemeClr val="tx1"/>
                    </a:solidFill>
                  </a:rPr>
                  <a:t> </a:t>
                </a:r>
              </a:p>
            </p:txBody>
          </p:sp>
        </mc:Choice>
        <mc:Fallback xmlns="">
          <p:sp>
            <p:nvSpPr>
              <p:cNvPr id="6" name="Rectangle 5">
                <a:extLst>
                  <a:ext uri="{FF2B5EF4-FFF2-40B4-BE49-F238E27FC236}">
                    <a16:creationId xmlns:a16="http://schemas.microsoft.com/office/drawing/2014/main" id="{EFA1B07B-6B8A-5C41-BF64-F20E7730E994}"/>
                  </a:ext>
                </a:extLst>
              </p:cNvPr>
              <p:cNvSpPr>
                <a:spLocks noRot="1" noChangeAspect="1" noMove="1" noResize="1" noEditPoints="1" noAdjustHandles="1" noChangeArrowheads="1" noChangeShapeType="1" noTextEdit="1"/>
              </p:cNvSpPr>
              <p:nvPr/>
            </p:nvSpPr>
            <p:spPr>
              <a:xfrm>
                <a:off x="580571" y="319314"/>
                <a:ext cx="10827657" cy="1355965"/>
              </a:xfrm>
              <a:prstGeom prst="rect">
                <a:avLst/>
              </a:prstGeom>
              <a:blipFill>
                <a:blip r:embed="rId4"/>
                <a:stretch>
                  <a:fillRect l="-352"/>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6F3F8409-2CAE-7C43-A42B-5A7840ABF6A7}"/>
              </a:ext>
            </a:extLst>
          </p:cNvPr>
          <p:cNvSpPr/>
          <p:nvPr/>
        </p:nvSpPr>
        <p:spPr>
          <a:xfrm>
            <a:off x="580571" y="5182721"/>
            <a:ext cx="10682515" cy="1306286"/>
          </a:xfrm>
          <a:prstGeom prst="rect">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Together with the example of Section I, this completes the taxonomy of cases: an informed agent can plot above or below the SML, and independently can be mean–variance efficient or dominated.</a:t>
            </a:r>
          </a:p>
        </p:txBody>
      </p:sp>
    </p:spTree>
    <p:extLst>
      <p:ext uri="{BB962C8B-B14F-4D97-AF65-F5344CB8AC3E}">
        <p14:creationId xmlns:p14="http://schemas.microsoft.com/office/powerpoint/2010/main" val="21173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DDACA-0C56-4B48-95B5-A19092C52373}"/>
              </a:ext>
            </a:extLst>
          </p:cNvPr>
          <p:cNvSpPr/>
          <p:nvPr/>
        </p:nvSpPr>
        <p:spPr>
          <a:xfrm>
            <a:off x="279069" y="241465"/>
            <a:ext cx="6049160" cy="7600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V. </a:t>
            </a:r>
            <a:r>
              <a:rPr lang="en-US" sz="2800" dirty="0">
                <a:solidFill>
                  <a:schemeClr val="bg1"/>
                </a:solidFill>
              </a:rPr>
              <a:t>Summary and Conclusions</a:t>
            </a:r>
          </a:p>
        </p:txBody>
      </p:sp>
      <p:sp>
        <p:nvSpPr>
          <p:cNvPr id="3" name="Rectangle 2">
            <a:extLst>
              <a:ext uri="{FF2B5EF4-FFF2-40B4-BE49-F238E27FC236}">
                <a16:creationId xmlns:a16="http://schemas.microsoft.com/office/drawing/2014/main" id="{210D2282-C51D-2F41-ADD0-CC7A52A8BE7E}"/>
              </a:ext>
            </a:extLst>
          </p:cNvPr>
          <p:cNvSpPr/>
          <p:nvPr/>
        </p:nvSpPr>
        <p:spPr>
          <a:xfrm>
            <a:off x="279069" y="1117600"/>
            <a:ext cx="11132457" cy="5007429"/>
          </a:xfrm>
          <a:prstGeom prst="rect">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v"/>
            </a:pPr>
            <a:r>
              <a:rPr lang="en-US" dirty="0">
                <a:solidFill>
                  <a:schemeClr val="tx1"/>
                </a:solidFill>
              </a:rPr>
              <a:t>The paper has shown the fragile nature of SML Analysis for the evaluation of performance. A manager who makes optimal use of superior information may plot above, on, or below the SML. </a:t>
            </a:r>
          </a:p>
          <a:p>
            <a:pPr marL="285750" indent="-285750">
              <a:buFont typeface="Wingdings" pitchFamily="2" charset="2"/>
              <a:buChar char="v"/>
            </a:pPr>
            <a:endParaRPr lang="en-US" dirty="0">
              <a:solidFill>
                <a:schemeClr val="tx1"/>
              </a:solidFill>
            </a:endParaRPr>
          </a:p>
          <a:p>
            <a:pPr marL="285750" indent="-285750">
              <a:buFont typeface="Wingdings" pitchFamily="2" charset="2"/>
              <a:buChar char="v"/>
            </a:pPr>
            <a:r>
              <a:rPr lang="en-US" dirty="0">
                <a:solidFill>
                  <a:schemeClr val="tx1"/>
                </a:solidFill>
              </a:rPr>
              <a:t>If the reference portfolio is known to be efficient, a manager plotting above the SML necessarily has differential information, but we cannot tell whether or not that information is being used correctly; On the other hand, if the observer has chosen an inefficient portfolio (</a:t>
            </a:r>
            <a:r>
              <a:rPr lang="en-US" dirty="0" err="1">
                <a:solidFill>
                  <a:schemeClr val="tx1"/>
                </a:solidFill>
              </a:rPr>
              <a:t>misspecified</a:t>
            </a:r>
            <a:r>
              <a:rPr lang="en-US" dirty="0">
                <a:solidFill>
                  <a:schemeClr val="tx1"/>
                </a:solidFill>
              </a:rPr>
              <a:t> index), then the abnormal returns may simply reflect the inefficiency and not superior information.</a:t>
            </a:r>
          </a:p>
          <a:p>
            <a:pPr marL="285750" indent="-285750">
              <a:buFont typeface="Wingdings" pitchFamily="2" charset="2"/>
              <a:buChar char="v"/>
            </a:pPr>
            <a:endParaRPr lang="en-US" dirty="0">
              <a:solidFill>
                <a:schemeClr val="tx1"/>
              </a:solidFill>
            </a:endParaRPr>
          </a:p>
          <a:p>
            <a:pPr marL="285750" indent="-285750">
              <a:buFont typeface="Wingdings" pitchFamily="2" charset="2"/>
              <a:buChar char="v"/>
            </a:pPr>
            <a:r>
              <a:rPr lang="en-US" dirty="0">
                <a:solidFill>
                  <a:schemeClr val="tx1"/>
                </a:solidFill>
              </a:rPr>
              <a:t>We require a new performance measurement technique. First, it should correctly identify superior, ordinary and inferior performance. Second, it should work correctly even when the manager being evaluated understands the measure being used. Finally, the manager should be sufficiently powerful to be useful in practice.*</a:t>
            </a:r>
          </a:p>
        </p:txBody>
      </p:sp>
    </p:spTree>
    <p:extLst>
      <p:ext uri="{BB962C8B-B14F-4D97-AF65-F5344CB8AC3E}">
        <p14:creationId xmlns:p14="http://schemas.microsoft.com/office/powerpoint/2010/main" val="164190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BE2C77-386E-E44D-97EB-EC033AA90DD0}"/>
              </a:ext>
            </a:extLst>
          </p:cNvPr>
          <p:cNvSpPr/>
          <p:nvPr/>
        </p:nvSpPr>
        <p:spPr>
          <a:xfrm>
            <a:off x="279069" y="241465"/>
            <a:ext cx="3625274" cy="7600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bg1"/>
                </a:solidFill>
              </a:rPr>
              <a:t>My Opinions</a:t>
            </a:r>
          </a:p>
        </p:txBody>
      </p:sp>
      <p:sp>
        <p:nvSpPr>
          <p:cNvPr id="3" name="Rectangle 2">
            <a:extLst>
              <a:ext uri="{FF2B5EF4-FFF2-40B4-BE49-F238E27FC236}">
                <a16:creationId xmlns:a16="http://schemas.microsoft.com/office/drawing/2014/main" id="{C017CC4B-54AD-ED4C-AD5E-5062DAE48DD0}"/>
              </a:ext>
            </a:extLst>
          </p:cNvPr>
          <p:cNvSpPr/>
          <p:nvPr/>
        </p:nvSpPr>
        <p:spPr>
          <a:xfrm>
            <a:off x="279069" y="1324428"/>
            <a:ext cx="10392228" cy="4209143"/>
          </a:xfrm>
          <a:prstGeom prst="rect">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v"/>
            </a:pPr>
            <a:r>
              <a:rPr lang="en-US" sz="2400" dirty="0">
                <a:solidFill>
                  <a:schemeClr val="tx1"/>
                </a:solidFill>
              </a:rPr>
              <a:t>Well-structured paper</a:t>
            </a:r>
          </a:p>
          <a:p>
            <a:pPr marL="285750" indent="-285750">
              <a:buFont typeface="Wingdings" pitchFamily="2" charset="2"/>
              <a:buChar char="v"/>
            </a:pPr>
            <a:endParaRPr lang="en-US" sz="2400" dirty="0">
              <a:solidFill>
                <a:schemeClr val="tx1"/>
              </a:solidFill>
            </a:endParaRPr>
          </a:p>
          <a:p>
            <a:pPr marL="285750" indent="-285750">
              <a:buFont typeface="Wingdings" pitchFamily="2" charset="2"/>
              <a:buChar char="v"/>
            </a:pPr>
            <a:r>
              <a:rPr lang="en-US" sz="2400" dirty="0">
                <a:solidFill>
                  <a:schemeClr val="tx1"/>
                </a:solidFill>
              </a:rPr>
              <a:t>Rigorous Examples and Theorems</a:t>
            </a:r>
          </a:p>
          <a:p>
            <a:endParaRPr lang="en-US" sz="2400" dirty="0">
              <a:solidFill>
                <a:schemeClr val="tx1"/>
              </a:solidFill>
            </a:endParaRPr>
          </a:p>
          <a:p>
            <a:pPr marL="285750" indent="-285750">
              <a:buFont typeface="Wingdings" pitchFamily="2" charset="2"/>
              <a:buChar char="v"/>
            </a:pPr>
            <a:r>
              <a:rPr lang="en-US" sz="2400" dirty="0">
                <a:solidFill>
                  <a:schemeClr val="tx1"/>
                </a:solidFill>
              </a:rPr>
              <a:t>Agree with the author’s opinion and will explore further about the solution to the new measurement technique</a:t>
            </a:r>
          </a:p>
          <a:p>
            <a:endParaRPr lang="en-US" dirty="0">
              <a:solidFill>
                <a:schemeClr val="tx1"/>
              </a:solidFill>
            </a:endParaRPr>
          </a:p>
          <a:p>
            <a:pPr marL="285750" indent="-285750" algn="ctr">
              <a:buFont typeface="Wingdings" pitchFamily="2" charset="2"/>
              <a:buChar char="v"/>
            </a:pPr>
            <a:endParaRPr lang="en-US" dirty="0">
              <a:solidFill>
                <a:schemeClr val="tx1"/>
              </a:solidFill>
            </a:endParaRPr>
          </a:p>
        </p:txBody>
      </p:sp>
    </p:spTree>
    <p:extLst>
      <p:ext uri="{BB962C8B-B14F-4D97-AF65-F5344CB8AC3E}">
        <p14:creationId xmlns:p14="http://schemas.microsoft.com/office/powerpoint/2010/main" val="366456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DD4775-943D-8140-97D5-2536E7D5D98B}"/>
              </a:ext>
            </a:extLst>
          </p:cNvPr>
          <p:cNvSpPr/>
          <p:nvPr/>
        </p:nvSpPr>
        <p:spPr>
          <a:xfrm>
            <a:off x="2220686" y="1596571"/>
            <a:ext cx="7358743" cy="2714172"/>
          </a:xfrm>
          <a:prstGeom prst="rect">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Questions?</a:t>
            </a:r>
          </a:p>
        </p:txBody>
      </p:sp>
    </p:spTree>
    <p:extLst>
      <p:ext uri="{BB962C8B-B14F-4D97-AF65-F5344CB8AC3E}">
        <p14:creationId xmlns:p14="http://schemas.microsoft.com/office/powerpoint/2010/main" val="106859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94D725-0CC5-0C4A-A13F-47C167D27E74}"/>
              </a:ext>
            </a:extLst>
          </p:cNvPr>
          <p:cNvSpPr/>
          <p:nvPr/>
        </p:nvSpPr>
        <p:spPr>
          <a:xfrm>
            <a:off x="296883" y="308758"/>
            <a:ext cx="2826327" cy="7600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Introduction</a:t>
            </a:r>
          </a:p>
        </p:txBody>
      </p:sp>
      <p:sp>
        <p:nvSpPr>
          <p:cNvPr id="6" name="Rectangle 5">
            <a:extLst>
              <a:ext uri="{FF2B5EF4-FFF2-40B4-BE49-F238E27FC236}">
                <a16:creationId xmlns:a16="http://schemas.microsoft.com/office/drawing/2014/main" id="{2FFAFE15-4CC0-CD4B-9AD4-B57BAC56CF57}"/>
              </a:ext>
            </a:extLst>
          </p:cNvPr>
          <p:cNvSpPr/>
          <p:nvPr/>
        </p:nvSpPr>
        <p:spPr>
          <a:xfrm>
            <a:off x="296883" y="1485146"/>
            <a:ext cx="11495314" cy="3887707"/>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dirty="0">
                <a:solidFill>
                  <a:schemeClr val="tx1"/>
                </a:solidFill>
              </a:rPr>
              <a:t>An uninformed observer using the tools of mean variance and security market line analysis to measure the performance of a portfolio manager who has superior information is unlikely to be able to make any reliable inferences. While some positive results of very limited nature are possible, e.g., when there is a riskless asset or when information is restricted to be “security specific”. </a:t>
            </a:r>
          </a:p>
          <a:p>
            <a:endParaRPr lang="en-US" sz="2000" dirty="0">
              <a:solidFill>
                <a:schemeClr val="tx1"/>
              </a:solidFill>
            </a:endParaRPr>
          </a:p>
          <a:p>
            <a:r>
              <a:rPr lang="en-US" sz="2000" dirty="0">
                <a:solidFill>
                  <a:schemeClr val="tx1"/>
                </a:solidFill>
              </a:rPr>
              <a:t>In particular, a manager with superior information can appear to the observer to be </a:t>
            </a:r>
            <a:r>
              <a:rPr lang="en-US" sz="2000" u="sng" dirty="0">
                <a:solidFill>
                  <a:schemeClr val="tx1"/>
                </a:solidFill>
              </a:rPr>
              <a:t>below or above</a:t>
            </a:r>
            <a:r>
              <a:rPr lang="en-US" sz="2000" dirty="0">
                <a:solidFill>
                  <a:schemeClr val="tx1"/>
                </a:solidFill>
              </a:rPr>
              <a:t> the security market line and inside or outside of the mean-variance efficient frontier, and any combination of these is possible. </a:t>
            </a:r>
          </a:p>
        </p:txBody>
      </p:sp>
    </p:spTree>
    <p:extLst>
      <p:ext uri="{BB962C8B-B14F-4D97-AF65-F5344CB8AC3E}">
        <p14:creationId xmlns:p14="http://schemas.microsoft.com/office/powerpoint/2010/main" val="283801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A8073-E297-064D-8380-7F7A6CB9AD42}"/>
              </a:ext>
            </a:extLst>
          </p:cNvPr>
          <p:cNvSpPr/>
          <p:nvPr/>
        </p:nvSpPr>
        <p:spPr>
          <a:xfrm>
            <a:off x="348343" y="3681349"/>
            <a:ext cx="11495314" cy="2493819"/>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chemeClr val="tx1"/>
                </a:solidFill>
              </a:rPr>
              <a:t>Mean-Variance Theory predicts that if we plot expected returns against beta coefficients, all securities plot on a single line, know as Security Market Line (SML). The market line is a graphical representation of the linear relationship between expected return and risk. </a:t>
            </a:r>
          </a:p>
          <a:p>
            <a:endParaRPr lang="en-US" dirty="0">
              <a:solidFill>
                <a:schemeClr val="tx1"/>
              </a:solidFill>
            </a:endParaRPr>
          </a:p>
          <a:p>
            <a:r>
              <a:rPr lang="en-US" dirty="0">
                <a:solidFill>
                  <a:schemeClr val="tx1"/>
                </a:solidFill>
              </a:rPr>
              <a:t>What are we to make of deviations from the SML, i.e., of securities or managed portfolios that do not plot on such a line? *The intuitive explanation of deviations has motivated many calls to measure the performance of portfolio managers. In this paper, we mainly analyze SML deviations caused by superior performance based on superior information.</a:t>
            </a:r>
          </a:p>
        </p:txBody>
      </p:sp>
      <p:pic>
        <p:nvPicPr>
          <p:cNvPr id="5" name="Picture 4">
            <a:extLst>
              <a:ext uri="{FF2B5EF4-FFF2-40B4-BE49-F238E27FC236}">
                <a16:creationId xmlns:a16="http://schemas.microsoft.com/office/drawing/2014/main" id="{EACAB570-F71C-914A-A53C-CDF54709C506}"/>
              </a:ext>
            </a:extLst>
          </p:cNvPr>
          <p:cNvPicPr>
            <a:picLocks noChangeAspect="1"/>
          </p:cNvPicPr>
          <p:nvPr/>
        </p:nvPicPr>
        <p:blipFill>
          <a:blip r:embed="rId3"/>
          <a:stretch>
            <a:fillRect/>
          </a:stretch>
        </p:blipFill>
        <p:spPr>
          <a:xfrm>
            <a:off x="3390951" y="201881"/>
            <a:ext cx="4506142" cy="3381499"/>
          </a:xfrm>
          <a:prstGeom prst="rect">
            <a:avLst/>
          </a:prstGeom>
        </p:spPr>
      </p:pic>
    </p:spTree>
    <p:extLst>
      <p:ext uri="{BB962C8B-B14F-4D97-AF65-F5344CB8AC3E}">
        <p14:creationId xmlns:p14="http://schemas.microsoft.com/office/powerpoint/2010/main" val="41361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B6F99D-E944-0B48-92B0-91F381872D48}"/>
              </a:ext>
            </a:extLst>
          </p:cNvPr>
          <p:cNvSpPr/>
          <p:nvPr/>
        </p:nvSpPr>
        <p:spPr>
          <a:xfrm>
            <a:off x="424070" y="384313"/>
            <a:ext cx="10880034" cy="1915975"/>
          </a:xfrm>
          <a:prstGeom prst="rect">
            <a:avLst/>
          </a:prstGeom>
          <a:solidFill>
            <a:srgbClr val="E1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solidFill>
              </a:rPr>
              <a:t>Roll’s Model</a:t>
            </a:r>
            <a:r>
              <a:rPr lang="en-US" dirty="0">
                <a:solidFill>
                  <a:schemeClr val="tx1"/>
                </a:solidFill>
              </a:rPr>
              <a:t>: </a:t>
            </a:r>
          </a:p>
          <a:p>
            <a:r>
              <a:rPr lang="en-US" dirty="0">
                <a:solidFill>
                  <a:schemeClr val="tx1"/>
                </a:solidFill>
              </a:rPr>
              <a:t>He pointed out that the mean-variance theory is not theoretically correct. Roll called for an alternative model to explain deviations from the SML. In Roll’s model, the market portfolio is </a:t>
            </a:r>
            <a:r>
              <a:rPr lang="en-US" dirty="0" err="1">
                <a:solidFill>
                  <a:schemeClr val="tx1"/>
                </a:solidFill>
              </a:rPr>
              <a:t>misspecified</a:t>
            </a:r>
            <a:r>
              <a:rPr lang="en-US" dirty="0">
                <a:solidFill>
                  <a:schemeClr val="tx1"/>
                </a:solidFill>
              </a:rPr>
              <a:t>, the index used as a proxy for the market portfolio is inefficient. Superior performance is ruled out. </a:t>
            </a:r>
            <a:r>
              <a:rPr lang="en-US" u="sng" dirty="0">
                <a:solidFill>
                  <a:schemeClr val="tx1"/>
                </a:solidFill>
              </a:rPr>
              <a:t>He thought SML analysis is never justified.</a:t>
            </a:r>
          </a:p>
        </p:txBody>
      </p:sp>
      <p:sp>
        <p:nvSpPr>
          <p:cNvPr id="4" name="Rectangle 3">
            <a:extLst>
              <a:ext uri="{FF2B5EF4-FFF2-40B4-BE49-F238E27FC236}">
                <a16:creationId xmlns:a16="http://schemas.microsoft.com/office/drawing/2014/main" id="{5847082E-7E94-524C-82D5-16DFA6056CE3}"/>
              </a:ext>
            </a:extLst>
          </p:cNvPr>
          <p:cNvSpPr/>
          <p:nvPr/>
        </p:nvSpPr>
        <p:spPr>
          <a:xfrm>
            <a:off x="424070" y="2665549"/>
            <a:ext cx="10880034" cy="3406637"/>
          </a:xfrm>
          <a:prstGeom prst="rect">
            <a:avLst/>
          </a:prstGeom>
          <a:solidFill>
            <a:srgbClr val="E1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err="1">
                <a:solidFill>
                  <a:schemeClr val="tx1"/>
                </a:solidFill>
              </a:rPr>
              <a:t>Mayers</a:t>
            </a:r>
            <a:r>
              <a:rPr lang="en-US" b="1" u="sng" dirty="0">
                <a:solidFill>
                  <a:schemeClr val="tx1"/>
                </a:solidFill>
              </a:rPr>
              <a:t> and Rice</a:t>
            </a:r>
            <a:r>
              <a:rPr lang="en-US" dirty="0">
                <a:solidFill>
                  <a:schemeClr val="tx1"/>
                </a:solidFill>
              </a:rPr>
              <a:t>: </a:t>
            </a:r>
          </a:p>
          <a:p>
            <a:r>
              <a:rPr lang="en-US" u="sng" dirty="0">
                <a:solidFill>
                  <a:schemeClr val="tx1"/>
                </a:solidFill>
              </a:rPr>
              <a:t>SML analysis is generally valid when superior performance is caused by superior information.</a:t>
            </a:r>
            <a:r>
              <a:rPr lang="en-US" dirty="0">
                <a:solidFill>
                  <a:schemeClr val="tx1"/>
                </a:solidFill>
              </a:rPr>
              <a:t>  Their conclusion based on two results: </a:t>
            </a:r>
          </a:p>
          <a:p>
            <a:pPr marL="342900" indent="-342900">
              <a:buAutoNum type="arabicPeriod"/>
            </a:pPr>
            <a:r>
              <a:rPr lang="en-US" dirty="0">
                <a:solidFill>
                  <a:schemeClr val="tx1"/>
                </a:solidFill>
              </a:rPr>
              <a:t>SML analysis correctly measures the performance of agents whose information is “security specific”</a:t>
            </a:r>
          </a:p>
          <a:p>
            <a:pPr marL="342900" indent="-342900">
              <a:buAutoNum type="arabicPeriod"/>
            </a:pPr>
            <a:r>
              <a:rPr lang="en-US" dirty="0">
                <a:solidFill>
                  <a:schemeClr val="tx1"/>
                </a:solidFill>
              </a:rPr>
              <a:t>The analysis is being valid more generally. </a:t>
            </a:r>
          </a:p>
          <a:p>
            <a:r>
              <a:rPr lang="en-US" dirty="0">
                <a:solidFill>
                  <a:schemeClr val="tx1"/>
                </a:solidFill>
              </a:rPr>
              <a:t>In fact, the second result is not very general, since it is based on assumptions that in effect assume again that information is “security specific”.</a:t>
            </a:r>
          </a:p>
          <a:p>
            <a:endParaRPr lang="en-US" dirty="0">
              <a:solidFill>
                <a:schemeClr val="tx1"/>
              </a:solidFill>
            </a:endParaRPr>
          </a:p>
          <a:p>
            <a:pPr marL="285750" indent="-285750">
              <a:buFont typeface="Wingdings" pitchFamily="2" charset="2"/>
              <a:buChar char="Ø"/>
            </a:pPr>
            <a:r>
              <a:rPr lang="en-US" u="sng" dirty="0">
                <a:solidFill>
                  <a:schemeClr val="tx1"/>
                </a:solidFill>
              </a:rPr>
              <a:t>“security specific</a:t>
            </a:r>
            <a:r>
              <a:rPr lang="en-US" dirty="0">
                <a:solidFill>
                  <a:schemeClr val="tx1"/>
                </a:solidFill>
              </a:rPr>
              <a:t>”: the superior performers with security-specific information will plot above the SML. It tells us something about the returns to specific securities but nothing about the market as a whole.*</a:t>
            </a:r>
          </a:p>
        </p:txBody>
      </p:sp>
    </p:spTree>
    <p:extLst>
      <p:ext uri="{BB962C8B-B14F-4D97-AF65-F5344CB8AC3E}">
        <p14:creationId xmlns:p14="http://schemas.microsoft.com/office/powerpoint/2010/main" val="35426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3D6AF0-9892-CC42-92BB-99D328EF4494}"/>
              </a:ext>
            </a:extLst>
          </p:cNvPr>
          <p:cNvSpPr/>
          <p:nvPr/>
        </p:nvSpPr>
        <p:spPr>
          <a:xfrm>
            <a:off x="467613" y="602027"/>
            <a:ext cx="10880034" cy="4782773"/>
          </a:xfrm>
          <a:prstGeom prst="rect">
            <a:avLst/>
          </a:prstGeom>
          <a:solidFill>
            <a:srgbClr val="E1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solidFill>
              </a:rPr>
              <a:t>Our Results:</a:t>
            </a:r>
          </a:p>
          <a:p>
            <a:endParaRPr lang="en-US" b="1" u="sng" dirty="0">
              <a:solidFill>
                <a:schemeClr val="tx1"/>
              </a:solidFill>
            </a:endParaRPr>
          </a:p>
          <a:p>
            <a:r>
              <a:rPr lang="en-US" dirty="0">
                <a:solidFill>
                  <a:schemeClr val="tx1"/>
                </a:solidFill>
              </a:rPr>
              <a:t>We extend and validate the </a:t>
            </a:r>
            <a:r>
              <a:rPr lang="en-US" dirty="0" err="1">
                <a:solidFill>
                  <a:schemeClr val="tx1"/>
                </a:solidFill>
              </a:rPr>
              <a:t>Mayers</a:t>
            </a:r>
            <a:r>
              <a:rPr lang="en-US" dirty="0">
                <a:solidFill>
                  <a:schemeClr val="tx1"/>
                </a:solidFill>
              </a:rPr>
              <a:t> and Rice result by removing all but a few simple assumptions, and we explore its scope and limitations. Contrary to </a:t>
            </a:r>
            <a:r>
              <a:rPr lang="en-US" dirty="0" err="1">
                <a:solidFill>
                  <a:schemeClr val="tx1"/>
                </a:solidFill>
              </a:rPr>
              <a:t>Mayers</a:t>
            </a:r>
            <a:r>
              <a:rPr lang="en-US" dirty="0">
                <a:solidFill>
                  <a:schemeClr val="tx1"/>
                </a:solidFill>
              </a:rPr>
              <a:t> and Rice, we find that differential information disrupts the validity of SML analysis, since it takes us outside the domain of mean-variance analysis. *</a:t>
            </a:r>
          </a:p>
          <a:p>
            <a:endParaRPr lang="en-US" dirty="0">
              <a:solidFill>
                <a:schemeClr val="tx1"/>
              </a:solidFill>
            </a:endParaRPr>
          </a:p>
          <a:p>
            <a:r>
              <a:rPr lang="en-US" u="sng" dirty="0">
                <a:solidFill>
                  <a:schemeClr val="tx1"/>
                </a:solidFill>
              </a:rPr>
              <a:t>Mean-variance Analysis can fail. </a:t>
            </a:r>
            <a:r>
              <a:rPr lang="en-US" dirty="0">
                <a:solidFill>
                  <a:schemeClr val="tx1"/>
                </a:solidFill>
              </a:rPr>
              <a:t>Even if underlying asset returns and the manager’s signal are joint normally distributed, the portfolio return includes the product of the asset returns and the portfolio manager’s strategy, which is a function of his information. The product might be skewed to the right, in which case the portfolio would be more attractive to an investor than a normally distributed return with the same mean and variance. Another concern is that, a successful market timer will be more highly invested in the market, on average, when the market is up, and that is a changing beta over time might invalidate SML analysis.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4206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366744-C0FA-2543-98CA-3F93F7681512}"/>
              </a:ext>
            </a:extLst>
          </p:cNvPr>
          <p:cNvSpPr/>
          <p:nvPr/>
        </p:nvSpPr>
        <p:spPr>
          <a:xfrm>
            <a:off x="296883" y="308758"/>
            <a:ext cx="4942774" cy="7600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I. What Can Go Wrong</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FCAAF65-FB1A-BC4A-BEC7-3754F0EAF6B5}"/>
                  </a:ext>
                </a:extLst>
              </p:cNvPr>
              <p:cNvSpPr/>
              <p:nvPr/>
            </p:nvSpPr>
            <p:spPr>
              <a:xfrm>
                <a:off x="296883" y="1209374"/>
                <a:ext cx="11343574" cy="506409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chemeClr val="tx1"/>
                    </a:solidFill>
                  </a:rPr>
                  <a:t>Consider a model with two assets: a riskless asset with return r *and a risky asset with return </a:t>
                </a:r>
                <a14:m>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𝑥</m:t>
                        </m:r>
                      </m:e>
                    </m:acc>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𝜋</m:t>
                    </m:r>
                    <m:r>
                      <a:rPr lang="en-US" b="0" i="1" smtClean="0">
                        <a:solidFill>
                          <a:schemeClr val="tx1"/>
                        </a:solidFill>
                        <a:latin typeface="Cambria Math" panose="02040503050406030204" pitchFamily="18" charset="0"/>
                        <a:ea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𝑠</m:t>
                        </m:r>
                      </m:e>
                    </m:acc>
                    <m:r>
                      <a:rPr lang="en-US" b="0" i="1" smtClean="0">
                        <a:solidFill>
                          <a:schemeClr val="tx1"/>
                        </a:solidFill>
                        <a:latin typeface="Cambria Math" panose="02040503050406030204" pitchFamily="18" charset="0"/>
                        <a:ea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smtClean="0">
                            <a:solidFill>
                              <a:schemeClr val="tx1"/>
                            </a:solidFill>
                            <a:latin typeface="Cambria Math" panose="02040503050406030204" pitchFamily="18" charset="0"/>
                            <a:ea typeface="Cambria Math" panose="02040503050406030204" pitchFamily="18" charset="0"/>
                          </a:rPr>
                          <m:t>𝜀</m:t>
                        </m:r>
                      </m:e>
                    </m:acc>
                  </m:oMath>
                </a14:m>
                <a:r>
                  <a:rPr lang="en-US" dirty="0">
                    <a:solidFill>
                      <a:schemeClr val="tx1"/>
                    </a:solidFill>
                  </a:rPr>
                  <a:t> , where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𝜋</m:t>
                    </m:r>
                  </m:oMath>
                </a14:m>
                <a:r>
                  <a:rPr lang="en-US" dirty="0">
                    <a:solidFill>
                      <a:schemeClr val="tx1"/>
                    </a:solidFill>
                  </a:rPr>
                  <a:t> is a risk premium,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𝑠</m:t>
                        </m:r>
                      </m:e>
                    </m:acc>
                  </m:oMath>
                </a14:m>
                <a:r>
                  <a:rPr lang="en-US" dirty="0">
                    <a:solidFill>
                      <a:schemeClr val="tx1"/>
                    </a:solidFill>
                  </a:rPr>
                  <a:t> is the signal observed by the manager,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𝜀</m:t>
                        </m:r>
                      </m:e>
                    </m:acc>
                  </m:oMath>
                </a14:m>
                <a:r>
                  <a:rPr lang="en-US" dirty="0">
                    <a:solidFill>
                      <a:schemeClr val="tx1"/>
                    </a:solidFill>
                  </a:rPr>
                  <a:t> is an unobserved noise term.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𝑠</m:t>
                        </m:r>
                      </m:e>
                    </m:acc>
                  </m:oMath>
                </a14:m>
                <a:r>
                  <a:rPr lang="en-US" dirty="0">
                    <a:solidFill>
                      <a:schemeClr val="tx1"/>
                    </a:solidFill>
                  </a:rPr>
                  <a:t> ~ N(0,</a:t>
                </a:r>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𝜎</m:t>
                            </m:r>
                          </m:e>
                          <m:sub>
                            <m:r>
                              <a:rPr lang="en-US" b="0" i="1" smtClean="0">
                                <a:solidFill>
                                  <a:schemeClr val="tx1"/>
                                </a:solidFill>
                                <a:latin typeface="Cambria Math" panose="02040503050406030204" pitchFamily="18" charset="0"/>
                              </a:rPr>
                              <m:t>𝑠</m:t>
                            </m:r>
                          </m:sub>
                        </m:sSub>
                      </m:e>
                      <m:sup>
                        <m:r>
                          <a:rPr lang="en-US" b="0" i="1" smtClean="0">
                            <a:solidFill>
                              <a:schemeClr val="tx1"/>
                            </a:solidFill>
                            <a:latin typeface="Cambria Math" panose="02040503050406030204" pitchFamily="18" charset="0"/>
                          </a:rPr>
                          <m:t>2</m:t>
                        </m:r>
                      </m:sup>
                    </m:sSup>
                  </m:oMath>
                </a14:m>
                <a:r>
                  <a:rPr lang="en-US" dirty="0">
                    <a:solidFill>
                      <a:schemeClr val="tx1"/>
                    </a:solidFill>
                  </a:rPr>
                  <a:t>) and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i="1" smtClean="0">
                            <a:solidFill>
                              <a:schemeClr val="tx1"/>
                            </a:solidFill>
                            <a:latin typeface="Cambria Math" panose="02040503050406030204" pitchFamily="18" charset="0"/>
                            <a:ea typeface="Cambria Math" panose="02040503050406030204" pitchFamily="18" charset="0"/>
                          </a:rPr>
                          <m:t>𝜀</m:t>
                        </m:r>
                      </m:e>
                    </m:acc>
                  </m:oMath>
                </a14:m>
                <a:r>
                  <a:rPr lang="en-US" dirty="0">
                    <a:solidFill>
                      <a:schemeClr val="tx1"/>
                    </a:solidFill>
                  </a:rPr>
                  <a:t> ~ N(0,</a:t>
                </a:r>
                <a14:m>
                  <m:oMath xmlns:m="http://schemas.openxmlformats.org/officeDocument/2006/math">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smtClean="0">
                                <a:solidFill>
                                  <a:schemeClr val="tx1"/>
                                </a:solidFill>
                                <a:latin typeface="Cambria Math" panose="02040503050406030204" pitchFamily="18" charset="0"/>
                                <a:ea typeface="Cambria Math" panose="02040503050406030204" pitchFamily="18" charset="0"/>
                              </a:rPr>
                              <m:t>𝜀</m:t>
                            </m:r>
                          </m:sub>
                        </m:sSub>
                      </m:e>
                      <m:sup>
                        <m:r>
                          <a:rPr lang="en-US" i="1">
                            <a:solidFill>
                              <a:schemeClr val="tx1"/>
                            </a:solidFill>
                            <a:latin typeface="Cambria Math" panose="02040503050406030204" pitchFamily="18" charset="0"/>
                          </a:rPr>
                          <m:t>2</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𝜋</m:t>
                    </m:r>
                  </m:oMath>
                </a14:m>
                <a:r>
                  <a:rPr lang="en-US" dirty="0">
                    <a:solidFill>
                      <a:schemeClr val="tx1"/>
                    </a:solidFill>
                  </a:rPr>
                  <a:t> is a positive constant.</a:t>
                </a:r>
              </a:p>
              <a:p>
                <a:endParaRPr lang="en-US" dirty="0">
                  <a:solidFill>
                    <a:schemeClr val="tx1"/>
                  </a:solidFill>
                </a:endParaRPr>
              </a:p>
              <a:p>
                <a:r>
                  <a:rPr lang="en-US" dirty="0">
                    <a:solidFill>
                      <a:schemeClr val="tx1"/>
                    </a:solidFill>
                  </a:rPr>
                  <a:t>The manager controls an initial investment of 1 under a constant absolute risk-aversion utility function </a:t>
                </a:r>
                <a14:m>
                  <m:oMath xmlns:m="http://schemas.openxmlformats.org/officeDocument/2006/math">
                    <m:r>
                      <a:rPr lang="en-US" b="0" i="1" smtClean="0">
                        <a:solidFill>
                          <a:schemeClr val="tx1"/>
                        </a:solidFill>
                        <a:latin typeface="Cambria Math" panose="02040503050406030204" pitchFamily="18" charset="0"/>
                      </a:rPr>
                      <m:t>𝑢</m:t>
                    </m:r>
                    <m:d>
                      <m:dPr>
                        <m:ctrlPr>
                          <a:rPr lang="en-US" b="0" i="1" smtClean="0">
                            <a:solidFill>
                              <a:schemeClr val="tx1"/>
                            </a:solidFill>
                            <a:latin typeface="Cambria Math" panose="02040503050406030204" pitchFamily="18" charset="0"/>
                          </a:rPr>
                        </m:ctrlPr>
                      </m:d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𝑤</m:t>
                            </m:r>
                          </m:e>
                        </m:acc>
                      </m:e>
                    </m:d>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𝐴</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𝑤</m:t>
                            </m:r>
                          </m:e>
                        </m:acc>
                      </m:sup>
                    </m:sSup>
                  </m:oMath>
                </a14:m>
                <a:r>
                  <a:rPr lang="en-US" dirty="0">
                    <a:solidFill>
                      <a:schemeClr val="tx1"/>
                    </a:solidFill>
                  </a:rPr>
                  <a:t> for some A &gt; 0. The manager’s problem is to choose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𝛾</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𝑠</m:t>
                        </m:r>
                      </m:e>
                    </m:d>
                  </m:oMath>
                </a14:m>
                <a:r>
                  <a:rPr lang="en-US" dirty="0">
                    <a:solidFill>
                      <a:schemeClr val="tx1"/>
                    </a:solidFill>
                  </a:rPr>
                  <a:t> to maximize</a:t>
                </a:r>
              </a:p>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ea typeface="Cambria Math" panose="02040503050406030204" pitchFamily="18" charset="0"/>
                            </a:rPr>
                            <m:t>𝛾</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r>
                            <a:rPr lang="en-US" b="0" i="1" smtClean="0">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𝜋</m:t>
                          </m:r>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𝑠</m:t>
                          </m:r>
                          <m:r>
                            <a:rPr lang="en-US" i="1">
                              <a:solidFill>
                                <a:schemeClr val="tx1"/>
                              </a:solidFill>
                              <a:latin typeface="Cambria Math" panose="02040503050406030204" pitchFamily="18" charset="0"/>
                              <a:ea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𝜀</m:t>
                              </m:r>
                            </m:e>
                          </m:acc>
                          <m:r>
                            <a:rPr lang="en-US" b="0" i="1" smtClean="0">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rPr>
                        <m:t>]</m:t>
                      </m:r>
                    </m:oMath>
                  </m:oMathPara>
                </a14:m>
                <a:endParaRPr lang="en-US" dirty="0">
                  <a:solidFill>
                    <a:schemeClr val="tx1"/>
                  </a:solidFill>
                </a:endParaRPr>
              </a:p>
              <a:p>
                <a:endParaRPr lang="en-US" dirty="0">
                  <a:solidFill>
                    <a:schemeClr val="tx1"/>
                  </a:solidFill>
                </a:endParaRPr>
              </a:p>
              <a:p>
                <a:r>
                  <a:rPr lang="en-US" dirty="0">
                    <a:solidFill>
                      <a:schemeClr val="tx1"/>
                    </a:solidFill>
                  </a:rPr>
                  <a:t>Using the normal moment generating function and taking the log of minus the objective function, the manager’s problem conditional on state s, is equivalent to </a:t>
                </a:r>
              </a:p>
              <a:p>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𝛾</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𝜋</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𝑠</m:t>
                          </m:r>
                          <m:r>
                            <a:rPr lang="en-US" b="0" i="0" smtClean="0">
                              <a:solidFill>
                                <a:schemeClr val="tx1"/>
                              </a:solidFill>
                              <a:latin typeface="Cambria Math" panose="02040503050406030204" pitchFamily="18" charset="0"/>
                              <a:ea typeface="Cambria Math" panose="02040503050406030204" pitchFamily="18" charset="0"/>
                            </a:rPr>
                            <m:t>−</m:t>
                          </m:r>
                          <m:r>
                            <m:rPr>
                              <m:sty m:val="p"/>
                            </m:rPr>
                            <a:rPr lang="en-US" b="0" i="0" smtClean="0">
                              <a:solidFill>
                                <a:schemeClr val="tx1"/>
                              </a:solidFill>
                              <a:latin typeface="Cambria Math" panose="02040503050406030204" pitchFamily="18" charset="0"/>
                              <a:ea typeface="Cambria Math" panose="02040503050406030204" pitchFamily="18" charset="0"/>
                            </a:rPr>
                            <m:t>A</m:t>
                          </m:r>
                          <m:f>
                            <m:fPr>
                              <m:ctrlPr>
                                <a:rPr lang="en-US" b="0" i="1" smtClean="0">
                                  <a:solidFill>
                                    <a:schemeClr val="tx1"/>
                                  </a:solidFill>
                                  <a:latin typeface="Cambria Math" panose="02040503050406030204" pitchFamily="18" charset="0"/>
                                  <a:ea typeface="Cambria Math" panose="02040503050406030204" pitchFamily="18" charset="0"/>
                                </a:rPr>
                              </m:ctrlPr>
                            </m:fPr>
                            <m:num>
                              <m:r>
                                <m:rPr>
                                  <m:sty m:val="p"/>
                                </m:rPr>
                                <a:rPr lang="en-US" b="0" i="0" smtClean="0">
                                  <a:solidFill>
                                    <a:schemeClr val="tx1"/>
                                  </a:solidFill>
                                  <a:latin typeface="Cambria Math" panose="02040503050406030204" pitchFamily="18" charset="0"/>
                                  <a:ea typeface="Cambria Math" panose="02040503050406030204" pitchFamily="18" charset="0"/>
                                </a:rPr>
                                <m:t>var</m:t>
                              </m:r>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𝛾</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d>
                                    <m:dPr>
                                      <m:ctrlPr>
                                        <a:rPr lang="en-US" b="0" i="1" smtClean="0">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𝜋</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𝑠</m:t>
                                      </m:r>
                                      <m:r>
                                        <a:rPr lang="en-US" i="1">
                                          <a:solidFill>
                                            <a:schemeClr val="tx1"/>
                                          </a:solidFill>
                                          <a:latin typeface="Cambria Math" panose="02040503050406030204" pitchFamily="18" charset="0"/>
                                          <a:ea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𝜀</m:t>
                                          </m:r>
                                        </m:e>
                                      </m:acc>
                                    </m:e>
                                  </m:d>
                                </m:e>
                              </m:d>
                            </m:num>
                            <m:den>
                              <m:r>
                                <a:rPr lang="en-US" b="0" i="1" smtClean="0">
                                  <a:solidFill>
                                    <a:schemeClr val="tx1"/>
                                  </a:solidFill>
                                  <a:latin typeface="Cambria Math" panose="02040503050406030204" pitchFamily="18" charset="0"/>
                                  <a:ea typeface="Cambria Math" panose="02040503050406030204" pitchFamily="18" charset="0"/>
                                </a:rPr>
                                <m:t>2</m:t>
                              </m:r>
                            </m:den>
                          </m:f>
                        </m:e>
                      </m:d>
                      <m:r>
                        <a:rPr lang="en-US" b="0" i="1" smtClean="0">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𝛾</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d>
                        <m:dPr>
                          <m:ctrlPr>
                            <a:rPr lang="en-US" b="0" i="1" smtClean="0">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𝜋</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𝑠</m:t>
                          </m:r>
                        </m:e>
                      </m:d>
                      <m:r>
                        <a:rPr lang="en-US" b="0" i="1" smtClean="0">
                          <a:solidFill>
                            <a:schemeClr val="tx1"/>
                          </a:solidFill>
                          <a:latin typeface="Cambria Math" panose="02040503050406030204" pitchFamily="18" charset="0"/>
                          <a:ea typeface="Cambria Math" panose="02040503050406030204" pitchFamily="18" charset="0"/>
                        </a:rPr>
                        <m:t>−</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𝛾</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e>
                        <m:sup>
                          <m:r>
                            <a:rPr lang="en-US" b="0" i="1" smtClean="0">
                              <a:solidFill>
                                <a:schemeClr val="tx1"/>
                              </a:solidFill>
                              <a:latin typeface="Cambria Math" panose="02040503050406030204" pitchFamily="18" charset="0"/>
                              <a:ea typeface="Cambria Math" panose="02040503050406030204" pitchFamily="18" charset="0"/>
                            </a:rPr>
                            <m:t>2</m:t>
                          </m:r>
                        </m:sup>
                      </m:sSup>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𝜀</m:t>
                              </m:r>
                            </m:sub>
                          </m:sSub>
                        </m:e>
                        <m:sup>
                          <m:r>
                            <a:rPr lang="en-US" i="1">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𝐴</m:t>
                      </m:r>
                      <m:r>
                        <a:rPr lang="en-US" b="0" i="1" smtClean="0">
                          <a:solidFill>
                            <a:schemeClr val="tx1"/>
                          </a:solidFill>
                          <a:latin typeface="Cambria Math" panose="02040503050406030204" pitchFamily="18" charset="0"/>
                        </a:rPr>
                        <m:t>/2</m:t>
                      </m:r>
                    </m:oMath>
                  </m:oMathPara>
                </a14:m>
                <a:endParaRPr lang="en-US" dirty="0">
                  <a:solidFill>
                    <a:schemeClr val="tx1"/>
                  </a:solidFill>
                </a:endParaRPr>
              </a:p>
              <a:p>
                <a:r>
                  <a:rPr lang="en-US" dirty="0">
                    <a:solidFill>
                      <a:schemeClr val="tx1"/>
                    </a:solidFill>
                  </a:rPr>
                  <a:t>The FOC imply that</a:t>
                </a:r>
              </a:p>
              <a:p>
                <a:pPr/>
                <a14:m>
                  <m:oMathPara xmlns:m="http://schemas.openxmlformats.org/officeDocument/2006/math">
                    <m:oMathParaPr>
                      <m:jc m:val="centerGroup"/>
                    </m:oMathParaPr>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𝜸</m:t>
                      </m:r>
                      <m:d>
                        <m:dPr>
                          <m:ctrlPr>
                            <a:rPr lang="en-US" b="1" i="1">
                              <a:solidFill>
                                <a:schemeClr val="tx1"/>
                              </a:solidFill>
                              <a:latin typeface="Cambria Math" panose="02040503050406030204" pitchFamily="18" charset="0"/>
                              <a:ea typeface="Cambria Math" panose="02040503050406030204" pitchFamily="18" charset="0"/>
                            </a:rPr>
                          </m:ctrlPr>
                        </m:dPr>
                        <m:e>
                          <m:r>
                            <a:rPr lang="en-US" b="1" i="1">
                              <a:solidFill>
                                <a:schemeClr val="tx1"/>
                              </a:solidFill>
                              <a:latin typeface="Cambria Math" panose="02040503050406030204" pitchFamily="18" charset="0"/>
                              <a:ea typeface="Cambria Math" panose="02040503050406030204" pitchFamily="18" charset="0"/>
                            </a:rPr>
                            <m:t>𝒔</m:t>
                          </m:r>
                        </m:e>
                      </m:d>
                      <m:r>
                        <a:rPr lang="en-US" b="1" i="1" smtClean="0">
                          <a:solidFill>
                            <a:schemeClr val="tx1"/>
                          </a:solidFill>
                          <a:latin typeface="Cambria Math" panose="02040503050406030204" pitchFamily="18" charset="0"/>
                          <a:ea typeface="Cambria Math" panose="02040503050406030204" pitchFamily="18" charset="0"/>
                        </a:rPr>
                        <m:t>=</m:t>
                      </m:r>
                      <m:f>
                        <m:fPr>
                          <m:ctrlPr>
                            <a:rPr lang="en-US" b="1" i="1" smtClean="0">
                              <a:solidFill>
                                <a:schemeClr val="tx1"/>
                              </a:solidFill>
                              <a:latin typeface="Cambria Math" panose="02040503050406030204" pitchFamily="18" charset="0"/>
                              <a:ea typeface="Cambria Math" panose="02040503050406030204" pitchFamily="18" charset="0"/>
                            </a:rPr>
                          </m:ctrlPr>
                        </m:fPr>
                        <m:num>
                          <m:d>
                            <m:dPr>
                              <m:ctrlPr>
                                <a:rPr lang="en-US" b="1" i="1">
                                  <a:solidFill>
                                    <a:schemeClr val="tx1"/>
                                  </a:solidFill>
                                  <a:latin typeface="Cambria Math" panose="02040503050406030204" pitchFamily="18" charset="0"/>
                                  <a:ea typeface="Cambria Math" panose="02040503050406030204" pitchFamily="18" charset="0"/>
                                </a:rPr>
                              </m:ctrlPr>
                            </m:dPr>
                            <m:e>
                              <m:r>
                                <a:rPr lang="en-US" b="1" i="1">
                                  <a:solidFill>
                                    <a:schemeClr val="tx1"/>
                                  </a:solidFill>
                                  <a:latin typeface="Cambria Math" panose="02040503050406030204" pitchFamily="18" charset="0"/>
                                  <a:ea typeface="Cambria Math" panose="02040503050406030204" pitchFamily="18" charset="0"/>
                                </a:rPr>
                                <m:t>𝝅</m:t>
                              </m:r>
                              <m:r>
                                <a:rPr lang="en-US" b="1" i="1">
                                  <a:solidFill>
                                    <a:schemeClr val="tx1"/>
                                  </a:solidFill>
                                  <a:latin typeface="Cambria Math" panose="02040503050406030204" pitchFamily="18" charset="0"/>
                                  <a:ea typeface="Cambria Math" panose="02040503050406030204" pitchFamily="18" charset="0"/>
                                </a:rPr>
                                <m:t>+</m:t>
                              </m:r>
                              <m:r>
                                <a:rPr lang="en-US" b="1" i="1">
                                  <a:solidFill>
                                    <a:schemeClr val="tx1"/>
                                  </a:solidFill>
                                  <a:latin typeface="Cambria Math" panose="02040503050406030204" pitchFamily="18" charset="0"/>
                                  <a:ea typeface="Cambria Math" panose="02040503050406030204" pitchFamily="18" charset="0"/>
                                </a:rPr>
                                <m:t>𝒔</m:t>
                              </m:r>
                            </m:e>
                          </m:d>
                        </m:num>
                        <m:den>
                          <m:sSup>
                            <m:sSupPr>
                              <m:ctrlPr>
                                <a:rPr lang="en-US" b="1" i="1">
                                  <a:solidFill>
                                    <a:schemeClr val="tx1"/>
                                  </a:solidFill>
                                  <a:latin typeface="Cambria Math" panose="02040503050406030204" pitchFamily="18" charset="0"/>
                                </a:rPr>
                              </m:ctrlPr>
                            </m:sSupPr>
                            <m:e>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𝝈</m:t>
                                  </m:r>
                                </m:e>
                                <m:sub>
                                  <m:r>
                                    <a:rPr lang="en-US" b="1" i="1">
                                      <a:solidFill>
                                        <a:schemeClr val="tx1"/>
                                      </a:solidFill>
                                      <a:latin typeface="Cambria Math" panose="02040503050406030204" pitchFamily="18" charset="0"/>
                                      <a:ea typeface="Cambria Math" panose="02040503050406030204" pitchFamily="18" charset="0"/>
                                    </a:rPr>
                                    <m:t>𝜺</m:t>
                                  </m:r>
                                </m:sub>
                              </m:sSub>
                            </m:e>
                            <m:sup>
                              <m:r>
                                <a:rPr lang="en-US" b="1" i="1">
                                  <a:solidFill>
                                    <a:schemeClr val="tx1"/>
                                  </a:solidFill>
                                  <a:latin typeface="Cambria Math" panose="02040503050406030204" pitchFamily="18" charset="0"/>
                                </a:rPr>
                                <m:t>𝟐</m:t>
                              </m:r>
                            </m:sup>
                          </m:sSup>
                          <m:r>
                            <a:rPr lang="en-US" b="1" i="1" smtClean="0">
                              <a:solidFill>
                                <a:schemeClr val="tx1"/>
                              </a:solidFill>
                              <a:latin typeface="Cambria Math" panose="02040503050406030204" pitchFamily="18" charset="0"/>
                            </a:rPr>
                            <m:t>𝑨</m:t>
                          </m:r>
                        </m:den>
                      </m:f>
                    </m:oMath>
                  </m:oMathPara>
                </a14:m>
                <a:endParaRPr lang="en-US" sz="2000" b="1" dirty="0">
                  <a:solidFill>
                    <a:schemeClr val="tx1"/>
                  </a:solidFill>
                </a:endParaRPr>
              </a:p>
            </p:txBody>
          </p:sp>
        </mc:Choice>
        <mc:Fallback xmlns="">
          <p:sp>
            <p:nvSpPr>
              <p:cNvPr id="5" name="Rectangle 4">
                <a:extLst>
                  <a:ext uri="{FF2B5EF4-FFF2-40B4-BE49-F238E27FC236}">
                    <a16:creationId xmlns:a16="http://schemas.microsoft.com/office/drawing/2014/main" id="{FFCAAF65-FB1A-BC4A-BEC7-3754F0EAF6B5}"/>
                  </a:ext>
                </a:extLst>
              </p:cNvPr>
              <p:cNvSpPr>
                <a:spLocks noRot="1" noChangeAspect="1" noMove="1" noResize="1" noEditPoints="1" noAdjustHandles="1" noChangeArrowheads="1" noChangeShapeType="1" noTextEdit="1"/>
              </p:cNvSpPr>
              <p:nvPr/>
            </p:nvSpPr>
            <p:spPr>
              <a:xfrm>
                <a:off x="296883" y="1209374"/>
                <a:ext cx="11343574" cy="5064095"/>
              </a:xfrm>
              <a:prstGeom prst="rect">
                <a:avLst/>
              </a:prstGeom>
              <a:blipFill>
                <a:blip r:embed="rId3"/>
                <a:stretch>
                  <a:fillRect l="-335"/>
                </a:stretch>
              </a:blipFill>
              <a:ln>
                <a:no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24DDEBC5-5C1F-4B4A-8145-3BD1585A964F}"/>
              </a:ext>
            </a:extLst>
          </p:cNvPr>
          <p:cNvSpPr/>
          <p:nvPr/>
        </p:nvSpPr>
        <p:spPr>
          <a:xfrm>
            <a:off x="6995886" y="5393341"/>
            <a:ext cx="4151086" cy="510569"/>
          </a:xfrm>
          <a:prstGeom prst="rect">
            <a:avLst/>
          </a:prstGeom>
          <a:noFill/>
          <a:effectLst>
            <a:glow rad="127000">
              <a:schemeClr val="accent1">
                <a:alpha val="1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itchFamily="2" charset="2"/>
              <a:buChar char="v"/>
            </a:pPr>
            <a:r>
              <a:rPr lang="en-US" dirty="0"/>
              <a:t>The manager’s portfolio choice</a:t>
            </a:r>
          </a:p>
        </p:txBody>
      </p:sp>
    </p:spTree>
    <p:extLst>
      <p:ext uri="{BB962C8B-B14F-4D97-AF65-F5344CB8AC3E}">
        <p14:creationId xmlns:p14="http://schemas.microsoft.com/office/powerpoint/2010/main" val="54416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7224795-1729-9B43-A5D0-C319D978FC75}"/>
                  </a:ext>
                </a:extLst>
              </p:cNvPr>
              <p:cNvSpPr/>
              <p:nvPr/>
            </p:nvSpPr>
            <p:spPr>
              <a:xfrm>
                <a:off x="235527" y="337457"/>
                <a:ext cx="11720946" cy="618308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The unconditional abnormal return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𝛿</m:t>
                        </m:r>
                      </m:e>
                      <m:sub>
                        <m:r>
                          <a:rPr lang="en-US" i="1" smtClean="0">
                            <a:solidFill>
                              <a:schemeClr val="tx1"/>
                            </a:solidFill>
                            <a:latin typeface="Cambria Math" panose="02040503050406030204" pitchFamily="18" charset="0"/>
                            <a:ea typeface="Cambria Math" panose="02040503050406030204" pitchFamily="18" charset="0"/>
                          </a:rPr>
                          <m:t>𝛾</m:t>
                        </m:r>
                      </m:sub>
                    </m:sSub>
                  </m:oMath>
                </a14:m>
                <a:r>
                  <a:rPr lang="en-US" dirty="0">
                    <a:solidFill>
                      <a:schemeClr val="tx1"/>
                    </a:solidFill>
                  </a:rPr>
                  <a:t> to a portfolio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𝛾</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𝑠</m:t>
                        </m:r>
                      </m:e>
                    </m:d>
                  </m:oMath>
                </a14:m>
                <a:r>
                  <a:rPr lang="en-US" dirty="0">
                    <a:solidFill>
                      <a:schemeClr val="tx1"/>
                    </a:solidFill>
                  </a:rPr>
                  <a:t> are defined by</a:t>
                </a:r>
              </a:p>
              <a:p>
                <a:endParaRPr lang="en-US" dirty="0">
                  <a:solidFill>
                    <a:schemeClr val="tx1"/>
                  </a:solidFill>
                </a:endParaRPr>
              </a:p>
              <a:p>
                <a:pPr algn="ctr"/>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𝛿</m:t>
                        </m:r>
                      </m:e>
                      <m:sub>
                        <m:r>
                          <a:rPr lang="en-US" i="1">
                            <a:solidFill>
                              <a:schemeClr val="tx1"/>
                            </a:solidFill>
                            <a:latin typeface="Cambria Math" panose="02040503050406030204" pitchFamily="18" charset="0"/>
                            <a:ea typeface="Cambria Math" panose="02040503050406030204" pitchFamily="18" charset="0"/>
                          </a:rPr>
                          <m:t>𝛾</m:t>
                        </m:r>
                      </m:sub>
                    </m:sSub>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𝐸</m:t>
                    </m:r>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𝛾</m:t>
                        </m:r>
                        <m:d>
                          <m:dPr>
                            <m:ctrlPr>
                              <a:rPr lang="en-US" b="0" i="1" smtClean="0">
                                <a:solidFill>
                                  <a:schemeClr val="tx1"/>
                                </a:solidFill>
                                <a:latin typeface="Cambria Math" panose="02040503050406030204" pitchFamily="18" charset="0"/>
                                <a:ea typeface="Cambria Math" panose="02040503050406030204" pitchFamily="18" charset="0"/>
                              </a:rPr>
                            </m:ctrlPr>
                          </m:dPr>
                          <m:e>
                            <m:acc>
                              <m:accPr>
                                <m:chr m:val="̃"/>
                                <m:ctrlPr>
                                  <a:rPr lang="en-US"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𝑠</m:t>
                                </m:r>
                              </m:e>
                            </m:acc>
                          </m:e>
                        </m:d>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𝑥</m:t>
                            </m:r>
                          </m:e>
                        </m:acc>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𝛽</m:t>
                        </m:r>
                      </m:e>
                      <m:sub>
                        <m:r>
                          <a:rPr lang="en-US" b="0" i="1" smtClean="0">
                            <a:solidFill>
                              <a:schemeClr val="tx1"/>
                            </a:solidFill>
                            <a:latin typeface="Cambria Math" panose="02040503050406030204" pitchFamily="18" charset="0"/>
                            <a:ea typeface="Cambria Math" panose="02040503050406030204" pitchFamily="18" charset="0"/>
                          </a:rPr>
                          <m:t>𝛾</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𝐸</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𝛼</m:t>
                        </m:r>
                        <m:d>
                          <m:dPr>
                            <m:ctrlPr>
                              <a:rPr lang="en-US" b="0" i="1" smtClean="0">
                                <a:solidFill>
                                  <a:schemeClr val="tx1"/>
                                </a:solidFill>
                                <a:latin typeface="Cambria Math" panose="02040503050406030204" pitchFamily="18" charset="0"/>
                                <a:ea typeface="Cambria Math" panose="02040503050406030204" pitchFamily="18" charset="0"/>
                              </a:rPr>
                            </m:ctrlPr>
                          </m:dPr>
                          <m:e>
                            <m:acc>
                              <m:accPr>
                                <m:chr m:val="̃"/>
                                <m:ctrlPr>
                                  <a:rPr lang="en-US" i="1">
                                    <a:solidFill>
                                      <a:schemeClr val="tx1"/>
                                    </a:solidFill>
                                    <a:latin typeface="Cambria Math" panose="02040503050406030204" pitchFamily="18" charset="0"/>
                                    <a:ea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𝑠</m:t>
                                </m:r>
                              </m:e>
                            </m:acc>
                          </m:e>
                        </m:d>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𝑥</m:t>
                            </m:r>
                          </m:e>
                        </m:acc>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oMath>
                </a14:m>
                <a:endParaRPr lang="en-US" dirty="0">
                  <a:solidFill>
                    <a:schemeClr val="tx1"/>
                  </a:solidFill>
                </a:endParaRPr>
              </a:p>
              <a:p>
                <a:pPr algn="ctr"/>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where </a:t>
                </a:r>
              </a:p>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𝛽</m:t>
                          </m:r>
                        </m:e>
                        <m:sub>
                          <m:r>
                            <a:rPr lang="en-US" i="1">
                              <a:solidFill>
                                <a:schemeClr val="tx1"/>
                              </a:solidFill>
                              <a:latin typeface="Cambria Math" panose="02040503050406030204" pitchFamily="18" charset="0"/>
                              <a:ea typeface="Cambria Math" panose="02040503050406030204" pitchFamily="18" charset="0"/>
                            </a:rPr>
                            <m:t>𝛾</m:t>
                          </m:r>
                        </m:sub>
                      </m:sSub>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𝑐𝑜𝑣</m:t>
                      </m:r>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𝛼</m:t>
                          </m:r>
                          <m:d>
                            <m:dPr>
                              <m:ctrlPr>
                                <a:rPr lang="en-US" i="1">
                                  <a:solidFill>
                                    <a:schemeClr val="tx1"/>
                                  </a:solidFill>
                                  <a:latin typeface="Cambria Math" panose="02040503050406030204" pitchFamily="18" charset="0"/>
                                  <a:ea typeface="Cambria Math" panose="02040503050406030204" pitchFamily="18" charset="0"/>
                                </a:rPr>
                              </m:ctrlPr>
                            </m:dPr>
                            <m:e>
                              <m:acc>
                                <m:accPr>
                                  <m:chr m:val="̃"/>
                                  <m:ctrlPr>
                                    <a:rPr lang="en-US" i="1">
                                      <a:solidFill>
                                        <a:schemeClr val="tx1"/>
                                      </a:solidFill>
                                      <a:latin typeface="Cambria Math" panose="02040503050406030204" pitchFamily="18" charset="0"/>
                                      <a:ea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𝑠</m:t>
                                  </m:r>
                                </m:e>
                              </m:acc>
                            </m:e>
                          </m:d>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𝑥</m:t>
                              </m:r>
                            </m:e>
                          </m:acc>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𝛾</m:t>
                          </m:r>
                          <m:d>
                            <m:dPr>
                              <m:ctrlPr>
                                <a:rPr lang="en-US" i="1">
                                  <a:solidFill>
                                    <a:schemeClr val="tx1"/>
                                  </a:solidFill>
                                  <a:latin typeface="Cambria Math" panose="02040503050406030204" pitchFamily="18" charset="0"/>
                                  <a:ea typeface="Cambria Math" panose="02040503050406030204" pitchFamily="18" charset="0"/>
                                </a:rPr>
                              </m:ctrlPr>
                            </m:dPr>
                            <m:e>
                              <m:acc>
                                <m:accPr>
                                  <m:chr m:val="̃"/>
                                  <m:ctrlPr>
                                    <a:rPr lang="en-US" i="1">
                                      <a:solidFill>
                                        <a:schemeClr val="tx1"/>
                                      </a:solidFill>
                                      <a:latin typeface="Cambria Math" panose="02040503050406030204" pitchFamily="18" charset="0"/>
                                      <a:ea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𝑠</m:t>
                                  </m:r>
                                </m:e>
                              </m:acc>
                            </m:e>
                          </m:d>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𝑥</m:t>
                              </m:r>
                            </m:e>
                          </m:acc>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𝑣𝑎𝑟</m:t>
                      </m:r>
                      <m:r>
                        <a:rPr lang="en-US" b="0" i="1" smtClean="0">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𝛼</m:t>
                      </m:r>
                      <m:d>
                        <m:dPr>
                          <m:ctrlPr>
                            <a:rPr lang="en-US" i="1">
                              <a:solidFill>
                                <a:schemeClr val="tx1"/>
                              </a:solidFill>
                              <a:latin typeface="Cambria Math" panose="02040503050406030204" pitchFamily="18" charset="0"/>
                              <a:ea typeface="Cambria Math" panose="02040503050406030204" pitchFamily="18" charset="0"/>
                            </a:rPr>
                          </m:ctrlPr>
                        </m:dPr>
                        <m:e>
                          <m:acc>
                            <m:accPr>
                              <m:chr m:val="̃"/>
                              <m:ctrlPr>
                                <a:rPr lang="en-US" i="1">
                                  <a:solidFill>
                                    <a:schemeClr val="tx1"/>
                                  </a:solidFill>
                                  <a:latin typeface="Cambria Math" panose="02040503050406030204" pitchFamily="18" charset="0"/>
                                  <a:ea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𝑠</m:t>
                              </m:r>
                            </m:e>
                          </m:acc>
                        </m:e>
                      </m:d>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𝑥</m:t>
                          </m:r>
                        </m:e>
                      </m:acc>
                      <m:r>
                        <a:rPr lang="en-US" b="0"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The portfolio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𝛼</m:t>
                    </m:r>
                    <m:d>
                      <m:dPr>
                        <m:ctrlPr>
                          <a:rPr lang="en-US" i="1">
                            <a:solidFill>
                              <a:schemeClr val="tx1"/>
                            </a:solidFill>
                            <a:latin typeface="Cambria Math" panose="02040503050406030204" pitchFamily="18" charset="0"/>
                            <a:ea typeface="Cambria Math" panose="02040503050406030204" pitchFamily="18" charset="0"/>
                          </a:rPr>
                        </m:ctrlPr>
                      </m:dPr>
                      <m:e>
                        <m:acc>
                          <m:accPr>
                            <m:chr m:val="̃"/>
                            <m:ctrlPr>
                              <a:rPr lang="en-US" i="1">
                                <a:solidFill>
                                  <a:schemeClr val="tx1"/>
                                </a:solidFill>
                                <a:latin typeface="Cambria Math" panose="02040503050406030204" pitchFamily="18" charset="0"/>
                                <a:ea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𝑠</m:t>
                            </m:r>
                          </m:e>
                        </m:acc>
                      </m:e>
                    </m:d>
                  </m:oMath>
                </a14:m>
                <a:r>
                  <a:rPr lang="en-US" dirty="0">
                    <a:solidFill>
                      <a:schemeClr val="tx1"/>
                    </a:solidFill>
                  </a:rPr>
                  <a:t> is assumed to be known to the observer and does not depend on s. Therefore, we write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𝛼</m:t>
                    </m:r>
                  </m:oMath>
                </a14:m>
                <a:r>
                  <a:rPr lang="en-US" dirty="0">
                    <a:solidFill>
                      <a:schemeClr val="tx1"/>
                    </a:solidFill>
                  </a:rPr>
                  <a:t> instead of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𝛼</m:t>
                    </m:r>
                    <m:d>
                      <m:dPr>
                        <m:ctrlPr>
                          <a:rPr lang="en-US" i="1">
                            <a:solidFill>
                              <a:schemeClr val="tx1"/>
                            </a:solidFill>
                            <a:latin typeface="Cambria Math" panose="02040503050406030204" pitchFamily="18" charset="0"/>
                            <a:ea typeface="Cambria Math" panose="02040503050406030204" pitchFamily="18" charset="0"/>
                          </a:rPr>
                        </m:ctrlPr>
                      </m:dPr>
                      <m:e>
                        <m:acc>
                          <m:accPr>
                            <m:chr m:val="̃"/>
                            <m:ctrlPr>
                              <a:rPr lang="en-US" i="1">
                                <a:solidFill>
                                  <a:schemeClr val="tx1"/>
                                </a:solidFill>
                                <a:latin typeface="Cambria Math" panose="02040503050406030204" pitchFamily="18" charset="0"/>
                                <a:ea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𝑠</m:t>
                            </m:r>
                          </m:e>
                        </m:acc>
                      </m:e>
                    </m:d>
                    <m:r>
                      <a:rPr lang="en-US" b="0" i="0"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Then we have</a:t>
                </a:r>
              </a:p>
              <a:p>
                <a:endParaRPr lang="en-US"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pPr algn="ctr"/>
                <a:endParaRPr lang="en-US" sz="2000" dirty="0">
                  <a:solidFill>
                    <a:schemeClr val="tx1"/>
                  </a:solidFill>
                </a:endParaRPr>
              </a:p>
            </p:txBody>
          </p:sp>
        </mc:Choice>
        <mc:Fallback xmlns="">
          <p:sp>
            <p:nvSpPr>
              <p:cNvPr id="2" name="Rectangle 1">
                <a:extLst>
                  <a:ext uri="{FF2B5EF4-FFF2-40B4-BE49-F238E27FC236}">
                    <a16:creationId xmlns:a16="http://schemas.microsoft.com/office/drawing/2014/main" id="{E7224795-1729-9B43-A5D0-C319D978FC75}"/>
                  </a:ext>
                </a:extLst>
              </p:cNvPr>
              <p:cNvSpPr>
                <a:spLocks noRot="1" noChangeAspect="1" noMove="1" noResize="1" noEditPoints="1" noAdjustHandles="1" noChangeArrowheads="1" noChangeShapeType="1" noTextEdit="1"/>
              </p:cNvSpPr>
              <p:nvPr/>
            </p:nvSpPr>
            <p:spPr>
              <a:xfrm>
                <a:off x="235527" y="337457"/>
                <a:ext cx="11720946" cy="6183086"/>
              </a:xfrm>
              <a:prstGeom prst="rect">
                <a:avLst/>
              </a:prstGeom>
              <a:blipFill>
                <a:blip r:embed="rId3"/>
                <a:stretch>
                  <a:fillRect l="-433"/>
                </a:stretch>
              </a:blipFill>
              <a:ln>
                <a:noFill/>
              </a:ln>
            </p:spPr>
            <p:txBody>
              <a:bodyPr/>
              <a:lstStyle/>
              <a:p>
                <a:r>
                  <a:rPr lang="en-US">
                    <a:noFill/>
                  </a:rPr>
                  <a:t> </a:t>
                </a:r>
              </a:p>
            </p:txBody>
          </p:sp>
        </mc:Fallback>
      </mc:AlternateContent>
      <p:sp>
        <p:nvSpPr>
          <p:cNvPr id="3" name="Left Brace 2">
            <a:extLst>
              <a:ext uri="{FF2B5EF4-FFF2-40B4-BE49-F238E27FC236}">
                <a16:creationId xmlns:a16="http://schemas.microsoft.com/office/drawing/2014/main" id="{5D5A804F-A8D6-344E-BF20-F1EED302C35E}"/>
              </a:ext>
            </a:extLst>
          </p:cNvPr>
          <p:cNvSpPr/>
          <p:nvPr/>
        </p:nvSpPr>
        <p:spPr>
          <a:xfrm rot="16200000">
            <a:off x="5112664" y="1136757"/>
            <a:ext cx="203200" cy="8273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Left Brace 3">
            <a:extLst>
              <a:ext uri="{FF2B5EF4-FFF2-40B4-BE49-F238E27FC236}">
                <a16:creationId xmlns:a16="http://schemas.microsoft.com/office/drawing/2014/main" id="{40233B04-FBBC-ED42-A3E1-FC09DEAB97CE}"/>
              </a:ext>
            </a:extLst>
          </p:cNvPr>
          <p:cNvSpPr/>
          <p:nvPr/>
        </p:nvSpPr>
        <p:spPr>
          <a:xfrm rot="16200000">
            <a:off x="6885805" y="550746"/>
            <a:ext cx="194771" cy="19993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731ACED5-B49B-F945-A5A9-14E4FE528962}"/>
              </a:ext>
            </a:extLst>
          </p:cNvPr>
          <p:cNvSpPr txBox="1"/>
          <p:nvPr/>
        </p:nvSpPr>
        <p:spPr>
          <a:xfrm>
            <a:off x="3940629" y="1704303"/>
            <a:ext cx="2155371" cy="523220"/>
          </a:xfrm>
          <a:prstGeom prst="rect">
            <a:avLst/>
          </a:prstGeom>
          <a:noFill/>
        </p:spPr>
        <p:txBody>
          <a:bodyPr wrap="square" rtlCol="0">
            <a:spAutoFit/>
          </a:bodyPr>
          <a:lstStyle/>
          <a:p>
            <a:r>
              <a:rPr lang="en-US" sz="1400" dirty="0">
                <a:solidFill>
                  <a:schemeClr val="accent4">
                    <a:lumMod val="50000"/>
                  </a:schemeClr>
                </a:solidFill>
              </a:rPr>
              <a:t>The expected return to manager’s portfolio</a:t>
            </a:r>
          </a:p>
        </p:txBody>
      </p:sp>
      <p:sp>
        <p:nvSpPr>
          <p:cNvPr id="7" name="TextBox 6">
            <a:extLst>
              <a:ext uri="{FF2B5EF4-FFF2-40B4-BE49-F238E27FC236}">
                <a16:creationId xmlns:a16="http://schemas.microsoft.com/office/drawing/2014/main" id="{EAB2BE7F-2156-4A4B-8044-BE1BA8DA650E}"/>
              </a:ext>
            </a:extLst>
          </p:cNvPr>
          <p:cNvSpPr txBox="1"/>
          <p:nvPr/>
        </p:nvSpPr>
        <p:spPr>
          <a:xfrm>
            <a:off x="6408064" y="1704303"/>
            <a:ext cx="2155371" cy="523220"/>
          </a:xfrm>
          <a:prstGeom prst="rect">
            <a:avLst/>
          </a:prstGeom>
          <a:noFill/>
        </p:spPr>
        <p:txBody>
          <a:bodyPr wrap="square" rtlCol="0">
            <a:spAutoFit/>
          </a:bodyPr>
          <a:lstStyle/>
          <a:p>
            <a:r>
              <a:rPr lang="en-US" sz="1400" dirty="0">
                <a:solidFill>
                  <a:schemeClr val="accent4">
                    <a:lumMod val="50000"/>
                  </a:schemeClr>
                </a:solidFill>
              </a:rPr>
              <a:t>CAPM: The expected return on SML</a:t>
            </a:r>
          </a:p>
        </p:txBody>
      </p:sp>
      <p:pic>
        <p:nvPicPr>
          <p:cNvPr id="9" name="Picture 8">
            <a:extLst>
              <a:ext uri="{FF2B5EF4-FFF2-40B4-BE49-F238E27FC236}">
                <a16:creationId xmlns:a16="http://schemas.microsoft.com/office/drawing/2014/main" id="{30B2331B-C6CB-0C43-B269-4B873C68240A}"/>
              </a:ext>
            </a:extLst>
          </p:cNvPr>
          <p:cNvPicPr>
            <a:picLocks noChangeAspect="1"/>
          </p:cNvPicPr>
          <p:nvPr/>
        </p:nvPicPr>
        <p:blipFill>
          <a:blip r:embed="rId4"/>
          <a:stretch>
            <a:fillRect/>
          </a:stretch>
        </p:blipFill>
        <p:spPr>
          <a:xfrm>
            <a:off x="1268824" y="4094559"/>
            <a:ext cx="7063563" cy="2425984"/>
          </a:xfrm>
          <a:prstGeom prst="rect">
            <a:avLst/>
          </a:prstGeom>
        </p:spPr>
      </p:pic>
      <p:sp>
        <p:nvSpPr>
          <p:cNvPr id="12" name="Rectangle 11">
            <a:extLst>
              <a:ext uri="{FF2B5EF4-FFF2-40B4-BE49-F238E27FC236}">
                <a16:creationId xmlns:a16="http://schemas.microsoft.com/office/drawing/2014/main" id="{A934C638-E217-244C-B9E1-0809C51A4AAB}"/>
              </a:ext>
            </a:extLst>
          </p:cNvPr>
          <p:cNvSpPr/>
          <p:nvPr/>
        </p:nvSpPr>
        <p:spPr>
          <a:xfrm>
            <a:off x="8737600" y="4368800"/>
            <a:ext cx="3033486" cy="928914"/>
          </a:xfrm>
          <a:prstGeom prst="rect">
            <a:avLst/>
          </a:prstGeom>
          <a:solidFill>
            <a:srgbClr val="E1D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lumMod val="50000"/>
                  </a:schemeClr>
                </a:solidFill>
              </a:rPr>
              <a:t>Law of iterated expectations</a:t>
            </a:r>
          </a:p>
          <a:p>
            <a:pPr algn="ctr"/>
            <a:r>
              <a:rPr lang="en-US" sz="1600" dirty="0">
                <a:solidFill>
                  <a:schemeClr val="accent4">
                    <a:lumMod val="50000"/>
                  </a:schemeClr>
                </a:solidFill>
              </a:rPr>
              <a:t>E[A] = E[E[A|B]]</a:t>
            </a:r>
          </a:p>
        </p:txBody>
      </p:sp>
      <p:sp>
        <p:nvSpPr>
          <p:cNvPr id="13" name="Oval 12">
            <a:hlinkClick r:id="rId5" action="ppaction://hlinksldjump"/>
            <a:extLst>
              <a:ext uri="{FF2B5EF4-FFF2-40B4-BE49-F238E27FC236}">
                <a16:creationId xmlns:a16="http://schemas.microsoft.com/office/drawing/2014/main" id="{F656BFE8-F56F-DE41-8687-ECDF9715C285}"/>
              </a:ext>
            </a:extLst>
          </p:cNvPr>
          <p:cNvSpPr/>
          <p:nvPr/>
        </p:nvSpPr>
        <p:spPr>
          <a:xfrm>
            <a:off x="9935029" y="1210499"/>
            <a:ext cx="319314" cy="327000"/>
          </a:xfrm>
          <a:prstGeom prst="ellipse">
            <a:avLst/>
          </a:prstGeom>
          <a:solidFill>
            <a:srgbClr val="E5D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6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E31E8E-A21A-C245-9A75-70CC4E1F3BEF}"/>
              </a:ext>
            </a:extLst>
          </p:cNvPr>
          <p:cNvPicPr>
            <a:picLocks noChangeAspect="1"/>
          </p:cNvPicPr>
          <p:nvPr/>
        </p:nvPicPr>
        <p:blipFill>
          <a:blip r:embed="rId3"/>
          <a:stretch>
            <a:fillRect/>
          </a:stretch>
        </p:blipFill>
        <p:spPr>
          <a:xfrm>
            <a:off x="2629856" y="203200"/>
            <a:ext cx="8691287" cy="2846910"/>
          </a:xfrm>
          <a:prstGeom prst="rect">
            <a:avLst/>
          </a:prstGeom>
        </p:spPr>
      </p:pic>
      <p:pic>
        <p:nvPicPr>
          <p:cNvPr id="5" name="Picture 4">
            <a:extLst>
              <a:ext uri="{FF2B5EF4-FFF2-40B4-BE49-F238E27FC236}">
                <a16:creationId xmlns:a16="http://schemas.microsoft.com/office/drawing/2014/main" id="{04DFDAE8-11D3-EE4B-8F4B-3BB9CDBB4ACC}"/>
              </a:ext>
            </a:extLst>
          </p:cNvPr>
          <p:cNvPicPr>
            <a:picLocks noChangeAspect="1"/>
          </p:cNvPicPr>
          <p:nvPr/>
        </p:nvPicPr>
        <p:blipFill>
          <a:blip r:embed="rId4"/>
          <a:stretch>
            <a:fillRect/>
          </a:stretch>
        </p:blipFill>
        <p:spPr>
          <a:xfrm>
            <a:off x="2629855" y="3235779"/>
            <a:ext cx="8691287" cy="3106964"/>
          </a:xfrm>
          <a:prstGeom prst="rect">
            <a:avLst/>
          </a:prstGeom>
        </p:spPr>
      </p:pic>
      <p:sp>
        <p:nvSpPr>
          <p:cNvPr id="6" name="Left Bracket 5">
            <a:extLst>
              <a:ext uri="{FF2B5EF4-FFF2-40B4-BE49-F238E27FC236}">
                <a16:creationId xmlns:a16="http://schemas.microsoft.com/office/drawing/2014/main" id="{643EC4E5-E7BC-B742-8824-9B98F2AA7414}"/>
              </a:ext>
            </a:extLst>
          </p:cNvPr>
          <p:cNvSpPr/>
          <p:nvPr/>
        </p:nvSpPr>
        <p:spPr>
          <a:xfrm>
            <a:off x="2355097" y="254000"/>
            <a:ext cx="279930" cy="2745310"/>
          </a:xfrm>
          <a:prstGeom prst="lef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5B56FDF1-4FD0-2D42-8B30-841ACE268BCE}"/>
              </a:ext>
            </a:extLst>
          </p:cNvPr>
          <p:cNvSpPr/>
          <p:nvPr/>
        </p:nvSpPr>
        <p:spPr>
          <a:xfrm>
            <a:off x="2349925" y="3235779"/>
            <a:ext cx="257463" cy="3106964"/>
          </a:xfrm>
          <a:prstGeom prst="lef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4CF4A235-F730-3B4A-A0D8-280E5754E73A}"/>
              </a:ext>
            </a:extLst>
          </p:cNvPr>
          <p:cNvSpPr/>
          <p:nvPr/>
        </p:nvSpPr>
        <p:spPr>
          <a:xfrm>
            <a:off x="537028" y="2404224"/>
            <a:ext cx="1567543" cy="1291771"/>
          </a:xfrm>
          <a:prstGeom prst="rect">
            <a:avLst/>
          </a:prstGeom>
          <a:solidFill>
            <a:srgbClr val="EEE5EF"/>
          </a:solid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Calculating Beta </a:t>
            </a:r>
          </a:p>
        </p:txBody>
      </p:sp>
    </p:spTree>
    <p:extLst>
      <p:ext uri="{BB962C8B-B14F-4D97-AF65-F5344CB8AC3E}">
        <p14:creationId xmlns:p14="http://schemas.microsoft.com/office/powerpoint/2010/main" val="2502550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{CDC2F3A2-A741-7247-A3B5-0580D1EC4893}tf10001070</Template>
  <TotalTime>2258</TotalTime>
  <Words>2919</Words>
  <Application>Microsoft Macintosh PowerPoint</Application>
  <PresentationFormat>Widescreen</PresentationFormat>
  <Paragraphs>203</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Bookman Old Style</vt:lpstr>
      <vt:lpstr>Calibri</vt:lpstr>
      <vt:lpstr>Cambria Math</vt:lpstr>
      <vt:lpstr>Century Gothic</vt:lpstr>
      <vt:lpstr>Rockwell Extra Bold</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82</cp:revision>
  <dcterms:created xsi:type="dcterms:W3CDTF">2019-09-22T05:02:27Z</dcterms:created>
  <dcterms:modified xsi:type="dcterms:W3CDTF">2019-09-23T19:18:45Z</dcterms:modified>
</cp:coreProperties>
</file>